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69BA-38A9-4BD3-9B24-125B4C611911}" type="datetimeFigureOut">
              <a:rPr lang="bg-BG" smtClean="0"/>
              <a:t>25.09.2019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46D36-ECF1-475E-838A-5AAE4A7CC1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73105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69BA-38A9-4BD3-9B24-125B4C611911}" type="datetimeFigureOut">
              <a:rPr lang="bg-BG" smtClean="0"/>
              <a:t>25.09.2019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46D36-ECF1-475E-838A-5AAE4A7CC1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50601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69BA-38A9-4BD3-9B24-125B4C611911}" type="datetimeFigureOut">
              <a:rPr lang="bg-BG" smtClean="0"/>
              <a:t>25.09.2019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46D36-ECF1-475E-838A-5AAE4A7CC1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52496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69BA-38A9-4BD3-9B24-125B4C611911}" type="datetimeFigureOut">
              <a:rPr lang="bg-BG" smtClean="0"/>
              <a:t>25.09.2019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46D36-ECF1-475E-838A-5AAE4A7CC1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65290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69BA-38A9-4BD3-9B24-125B4C611911}" type="datetimeFigureOut">
              <a:rPr lang="bg-BG" smtClean="0"/>
              <a:t>25.09.2019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46D36-ECF1-475E-838A-5AAE4A7CC1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21617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69BA-38A9-4BD3-9B24-125B4C611911}" type="datetimeFigureOut">
              <a:rPr lang="bg-BG" smtClean="0"/>
              <a:t>25.09.2019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46D36-ECF1-475E-838A-5AAE4A7CC1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34766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69BA-38A9-4BD3-9B24-125B4C611911}" type="datetimeFigureOut">
              <a:rPr lang="bg-BG" smtClean="0"/>
              <a:t>25.09.2019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46D36-ECF1-475E-838A-5AAE4A7CC1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46637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69BA-38A9-4BD3-9B24-125B4C611911}" type="datetimeFigureOut">
              <a:rPr lang="bg-BG" smtClean="0"/>
              <a:t>25.09.2019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46D36-ECF1-475E-838A-5AAE4A7CC1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77458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69BA-38A9-4BD3-9B24-125B4C611911}" type="datetimeFigureOut">
              <a:rPr lang="bg-BG" smtClean="0"/>
              <a:t>25.09.2019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46D36-ECF1-475E-838A-5AAE4A7CC1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69399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69BA-38A9-4BD3-9B24-125B4C611911}" type="datetimeFigureOut">
              <a:rPr lang="bg-BG" smtClean="0"/>
              <a:t>25.09.2019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46D36-ECF1-475E-838A-5AAE4A7CC1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61813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69BA-38A9-4BD3-9B24-125B4C611911}" type="datetimeFigureOut">
              <a:rPr lang="bg-BG" smtClean="0"/>
              <a:t>25.09.2019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46D36-ECF1-475E-838A-5AAE4A7CC1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44481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069BA-38A9-4BD3-9B24-125B4C611911}" type="datetimeFigureOut">
              <a:rPr lang="bg-BG" smtClean="0"/>
              <a:t>25.09.2019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46D36-ECF1-475E-838A-5AAE4A7CC1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93466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13" Type="http://schemas.openxmlformats.org/officeDocument/2006/relationships/image" Target="../media/image12.jpeg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12" Type="http://schemas.openxmlformats.org/officeDocument/2006/relationships/image" Target="../media/image11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11" Type="http://schemas.openxmlformats.org/officeDocument/2006/relationships/image" Target="../media/image10.gif"/><Relationship Id="rId5" Type="http://schemas.openxmlformats.org/officeDocument/2006/relationships/image" Target="../media/image4.gif"/><Relationship Id="rId10" Type="http://schemas.openxmlformats.org/officeDocument/2006/relationships/image" Target="../media/image9.gif"/><Relationship Id="rId4" Type="http://schemas.openxmlformats.org/officeDocument/2006/relationships/image" Target="../media/image3.gif"/><Relationship Id="rId9" Type="http://schemas.openxmlformats.org/officeDocument/2006/relationships/image" Target="../media/image8.gif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Картина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495005"/>
            <a:ext cx="9144000" cy="1014957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BAT AND BUTTERFLIES</a:t>
            </a:r>
            <a:endParaRPr lang="bg-BG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4446" y="3588975"/>
            <a:ext cx="9144000" cy="499699"/>
          </a:xfrm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EDUCATIONAL GAMES</a:t>
            </a:r>
            <a:endParaRPr lang="bg-BG" b="1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720" y="2086792"/>
            <a:ext cx="1171575" cy="1143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773" y="1911037"/>
            <a:ext cx="1428750" cy="1428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6280" y="2600423"/>
            <a:ext cx="1238250" cy="12382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5024">
            <a:off x="5580562" y="3950155"/>
            <a:ext cx="952500" cy="10477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31011">
            <a:off x="7887565" y="3882711"/>
            <a:ext cx="1524000" cy="1143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16946">
            <a:off x="6654399" y="4577000"/>
            <a:ext cx="1285875" cy="838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9881">
            <a:off x="3909478" y="4142435"/>
            <a:ext cx="1066800" cy="1066800"/>
          </a:xfrm>
          <a:prstGeom prst="rect">
            <a:avLst/>
          </a:prstGeom>
        </p:spPr>
      </p:pic>
      <p:pic>
        <p:nvPicPr>
          <p:cNvPr id="12" name="Picture 5" descr="D:\АНИМАЦИИ, КАРТИНКИ, ГИФЧЕТА\растения\94.gif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38" y="4244837"/>
            <a:ext cx="2486435" cy="1933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cdn.content.sweetim.com/sim/cpie/emoticons/000201CF.gif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0901" y="4542452"/>
            <a:ext cx="1306779" cy="1306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9" descr="D:\АНИМАЦИИ, КАРТИНКИ, ГИФЧЕТА\животни\2-16pepruda.gif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31" y="2299063"/>
            <a:ext cx="2076727" cy="1923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48640" y="731520"/>
            <a:ext cx="11168743" cy="496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dirty="0"/>
          </a:p>
        </p:txBody>
      </p:sp>
      <p:pic>
        <p:nvPicPr>
          <p:cNvPr id="16" name="Picture 2" descr="logo Romania Sept 19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5413" y="444137"/>
            <a:ext cx="1300712" cy="1859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940526" y="431075"/>
            <a:ext cx="10933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“CREATING THE BASIS FOR </a:t>
            </a:r>
            <a:r>
              <a:rPr lang="en-US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COEXISTENCE, RESPECT  </a:t>
            </a:r>
            <a:r>
              <a:rPr lang="en-US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AND COOPERATION”</a:t>
            </a:r>
            <a:endParaRPr lang="bg-BG" dirty="0"/>
          </a:p>
          <a:p>
            <a:pPr algn="ctr"/>
            <a:r>
              <a:rPr lang="en-US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2018-1-RO01- </a:t>
            </a:r>
            <a:r>
              <a:rPr lang="en-US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KA229-049097_5</a:t>
            </a:r>
            <a:endParaRPr lang="bg-BG" dirty="0"/>
          </a:p>
        </p:txBody>
      </p:sp>
      <p:sp>
        <p:nvSpPr>
          <p:cNvPr id="20" name="TextBox 19"/>
          <p:cNvSpPr txBox="1"/>
          <p:nvPr/>
        </p:nvSpPr>
        <p:spPr>
          <a:xfrm>
            <a:off x="509452" y="6178731"/>
            <a:ext cx="1115568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HRISTO BOTEV </a:t>
            </a:r>
            <a:r>
              <a:rPr lang="en-US" b="1" dirty="0" smtClean="0">
                <a:solidFill>
                  <a:schemeClr val="bg1"/>
                </a:solidFill>
              </a:rPr>
              <a:t>PRIMARY SCHOOL</a:t>
            </a:r>
            <a:r>
              <a:rPr lang="en-US" b="1" dirty="0" smtClean="0">
                <a:solidFill>
                  <a:schemeClr val="bg1"/>
                </a:solidFill>
              </a:rPr>
              <a:t>, </a:t>
            </a:r>
            <a:r>
              <a:rPr lang="en-US" b="1" dirty="0" smtClean="0">
                <a:solidFill>
                  <a:schemeClr val="bg1"/>
                </a:solidFill>
              </a:rPr>
              <a:t>Sliven</a:t>
            </a:r>
            <a:r>
              <a:rPr lang="bg-BG" b="1" dirty="0" smtClean="0">
                <a:solidFill>
                  <a:schemeClr val="bg1"/>
                </a:solidFill>
              </a:rPr>
              <a:t>,</a:t>
            </a:r>
            <a:r>
              <a:rPr lang="en-US" b="1" dirty="0" smtClean="0">
                <a:solidFill>
                  <a:schemeClr val="bg1"/>
                </a:solidFill>
              </a:rPr>
              <a:t>Bulgaria</a:t>
            </a:r>
            <a:endParaRPr lang="bg-BG" b="1" dirty="0">
              <a:solidFill>
                <a:schemeClr val="bg1"/>
              </a:solidFill>
            </a:endParaRPr>
          </a:p>
        </p:txBody>
      </p:sp>
      <p:pic>
        <p:nvPicPr>
          <p:cNvPr id="1028" name="Obraz 6" descr="C:\Users\Dyrektor\AppData\Local\Temp\Rar$DIa0.952\EU flag-Erasmus+_vect_POS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037" y="385173"/>
            <a:ext cx="17621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138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Materials needed:</a:t>
            </a:r>
            <a:endParaRPr lang="bg-B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7388" y="2021568"/>
            <a:ext cx="10515600" cy="46037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 smtClean="0"/>
              <a:t>EYE MASK</a:t>
            </a:r>
            <a:endParaRPr lang="bg-BG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237" y="2566443"/>
            <a:ext cx="3560037" cy="3560037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496390" y="5773784"/>
            <a:ext cx="11168742" cy="774279"/>
            <a:chOff x="496390" y="5773784"/>
            <a:chExt cx="11168742" cy="774279"/>
          </a:xfrm>
        </p:grpSpPr>
        <p:sp>
          <p:nvSpPr>
            <p:cNvPr id="7" name="TextBox 6"/>
            <p:cNvSpPr txBox="1"/>
            <p:nvPr/>
          </p:nvSpPr>
          <p:spPr>
            <a:xfrm>
              <a:off x="496390" y="5773784"/>
              <a:ext cx="11155678" cy="400110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“CREATING THE BASIS FOR </a:t>
              </a:r>
              <a:r>
                <a:rPr lang="en-US" sz="1000" b="1" dirty="0" smtClean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COEXISTENCE, RESPECT  </a:t>
              </a:r>
              <a:r>
                <a:rPr lang="en-US" sz="1000" b="1" dirty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AND COOPERATION”</a:t>
              </a:r>
              <a:endParaRPr lang="bg-BG" sz="1000" dirty="0">
                <a:solidFill>
                  <a:schemeClr val="bg1"/>
                </a:solidFill>
              </a:endParaRPr>
            </a:p>
            <a:p>
              <a:pPr algn="ctr"/>
              <a:r>
                <a:rPr lang="en-US" sz="1000" b="1" dirty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2018-1-RO01- </a:t>
              </a:r>
              <a:r>
                <a:rPr lang="en-US" sz="1000" b="1" dirty="0" smtClean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KA229-049097_5</a:t>
              </a:r>
              <a:endParaRPr lang="bg-BG" sz="1000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09452" y="6178731"/>
              <a:ext cx="11155680" cy="36933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HRISTO BOTEV </a:t>
              </a:r>
              <a:r>
                <a:rPr lang="en-US" b="1" dirty="0" smtClean="0">
                  <a:solidFill>
                    <a:schemeClr val="bg1"/>
                  </a:solidFill>
                </a:rPr>
                <a:t>PRIMARY SCHOOL, </a:t>
              </a:r>
              <a:r>
                <a:rPr lang="en-US" b="1" dirty="0" smtClean="0">
                  <a:solidFill>
                    <a:schemeClr val="bg1"/>
                  </a:solidFill>
                </a:rPr>
                <a:t>Sliven</a:t>
              </a:r>
              <a:r>
                <a:rPr lang="bg-BG" b="1" dirty="0" smtClean="0">
                  <a:solidFill>
                    <a:schemeClr val="bg1"/>
                  </a:solidFill>
                </a:rPr>
                <a:t>,</a:t>
              </a:r>
              <a:r>
                <a:rPr lang="en-US" b="1" dirty="0" smtClean="0">
                  <a:solidFill>
                    <a:schemeClr val="bg1"/>
                  </a:solidFill>
                </a:rPr>
                <a:t>Bulgaria</a:t>
              </a:r>
              <a:endParaRPr lang="bg-BG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813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DESCRIPTION </a:t>
            </a:r>
            <a:r>
              <a:rPr lang="bg-BG" b="1" dirty="0" smtClean="0">
                <a:solidFill>
                  <a:srgbClr val="FF0000"/>
                </a:solidFill>
              </a:rPr>
              <a:t>:</a:t>
            </a:r>
            <a:endParaRPr lang="bg-BG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011" y="1355362"/>
            <a:ext cx="11299372" cy="512626"/>
          </a:xfrm>
          <a:solidFill>
            <a:srgbClr val="FFFF00"/>
          </a:solidFill>
        </p:spPr>
        <p:txBody>
          <a:bodyPr/>
          <a:lstStyle/>
          <a:p>
            <a:pPr marL="514350" indent="-514350" algn="ctr">
              <a:buFont typeface="+mj-lt"/>
              <a:buAutoNum type="arabicPeriod"/>
            </a:pPr>
            <a:r>
              <a:rPr lang="en-US" b="1" dirty="0" smtClean="0"/>
              <a:t>Children gather in a circle</a:t>
            </a:r>
            <a:r>
              <a:rPr lang="bg-BG" b="1" dirty="0" smtClean="0"/>
              <a:t>.</a:t>
            </a:r>
            <a:endParaRPr lang="bg-BG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658" y="2010589"/>
            <a:ext cx="4552833" cy="3619502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535578" y="5839098"/>
            <a:ext cx="11168742" cy="774279"/>
            <a:chOff x="496390" y="5773784"/>
            <a:chExt cx="11168742" cy="774279"/>
          </a:xfrm>
        </p:grpSpPr>
        <p:sp>
          <p:nvSpPr>
            <p:cNvPr id="8" name="TextBox 7"/>
            <p:cNvSpPr txBox="1"/>
            <p:nvPr/>
          </p:nvSpPr>
          <p:spPr>
            <a:xfrm>
              <a:off x="496390" y="5773784"/>
              <a:ext cx="11155678" cy="400110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“CREATING THE BASIS FOR </a:t>
              </a:r>
              <a:r>
                <a:rPr lang="en-US" sz="1000" b="1" dirty="0" smtClean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COEXISTENCE, RESPECT  </a:t>
              </a:r>
              <a:r>
                <a:rPr lang="en-US" sz="1000" b="1" dirty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AND COOPERATION”</a:t>
              </a:r>
              <a:endParaRPr lang="bg-BG" sz="1000" dirty="0">
                <a:solidFill>
                  <a:schemeClr val="bg1"/>
                </a:solidFill>
              </a:endParaRPr>
            </a:p>
            <a:p>
              <a:pPr algn="ctr"/>
              <a:r>
                <a:rPr lang="en-US" sz="1000" b="1" dirty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2018-1-RO01- </a:t>
              </a:r>
              <a:r>
                <a:rPr lang="en-US" sz="1000" b="1" dirty="0" smtClean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KA229-049097_5</a:t>
              </a:r>
              <a:endParaRPr lang="bg-BG" sz="1000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09452" y="6178731"/>
              <a:ext cx="11155680" cy="36933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HRISTO BOTEV </a:t>
              </a:r>
              <a:r>
                <a:rPr lang="en-US" b="1" dirty="0" smtClean="0">
                  <a:solidFill>
                    <a:schemeClr val="bg1"/>
                  </a:solidFill>
                </a:rPr>
                <a:t>PRIMARY SCHOOL</a:t>
              </a:r>
              <a:r>
                <a:rPr lang="en-US" b="1" dirty="0" smtClean="0">
                  <a:solidFill>
                    <a:schemeClr val="bg1"/>
                  </a:solidFill>
                </a:rPr>
                <a:t>, </a:t>
              </a:r>
              <a:r>
                <a:rPr lang="en-US" b="1" dirty="0" smtClean="0">
                  <a:solidFill>
                    <a:schemeClr val="bg1"/>
                  </a:solidFill>
                </a:rPr>
                <a:t>Sliven</a:t>
              </a:r>
              <a:r>
                <a:rPr lang="bg-BG" b="1" dirty="0" smtClean="0">
                  <a:solidFill>
                    <a:schemeClr val="bg1"/>
                  </a:solidFill>
                </a:rPr>
                <a:t>, </a:t>
              </a:r>
              <a:r>
                <a:rPr lang="en-US" b="1" dirty="0" smtClean="0">
                  <a:solidFill>
                    <a:schemeClr val="bg1"/>
                  </a:solidFill>
                </a:rPr>
                <a:t>Bulgaria</a:t>
              </a:r>
              <a:endParaRPr lang="bg-BG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223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DESCRIPTION </a:t>
            </a:r>
            <a:r>
              <a:rPr lang="bg-BG" b="1" dirty="0" smtClean="0">
                <a:solidFill>
                  <a:srgbClr val="FF0000"/>
                </a:solidFill>
              </a:rPr>
              <a:t>: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326" y="1355362"/>
            <a:ext cx="11273246" cy="865324"/>
          </a:xfrm>
          <a:solidFill>
            <a:srgbClr val="FFFF00"/>
          </a:solidFill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2. </a:t>
            </a:r>
            <a:r>
              <a:rPr lang="en-US" b="1" dirty="0" smtClean="0"/>
              <a:t>Choose a volunteer to be the “bat” standing blindfolded in the middle of the playground.</a:t>
            </a:r>
            <a:endParaRPr lang="bg-BG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172" y="2376887"/>
            <a:ext cx="5608320" cy="31488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7" name="Group 6"/>
          <p:cNvGrpSpPr/>
          <p:nvPr/>
        </p:nvGrpSpPr>
        <p:grpSpPr>
          <a:xfrm>
            <a:off x="496390" y="5773784"/>
            <a:ext cx="11168742" cy="774279"/>
            <a:chOff x="496390" y="5773784"/>
            <a:chExt cx="11168742" cy="774279"/>
          </a:xfrm>
        </p:grpSpPr>
        <p:sp>
          <p:nvSpPr>
            <p:cNvPr id="8" name="TextBox 7"/>
            <p:cNvSpPr txBox="1"/>
            <p:nvPr/>
          </p:nvSpPr>
          <p:spPr>
            <a:xfrm>
              <a:off x="496390" y="5773784"/>
              <a:ext cx="11155678" cy="400110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“CREATING THE BASIS FOR </a:t>
              </a:r>
              <a:r>
                <a:rPr lang="en-US" sz="1000" b="1" dirty="0" smtClean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COEXISTENCE, RESPECT  </a:t>
              </a:r>
              <a:r>
                <a:rPr lang="en-US" sz="1000" b="1" dirty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AND COOPERATION”</a:t>
              </a:r>
              <a:endParaRPr lang="bg-BG" sz="1000" dirty="0">
                <a:solidFill>
                  <a:schemeClr val="bg1"/>
                </a:solidFill>
              </a:endParaRPr>
            </a:p>
            <a:p>
              <a:pPr algn="ctr"/>
              <a:r>
                <a:rPr lang="en-US" sz="1000" b="1" dirty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2018-1-RO01- </a:t>
              </a:r>
              <a:r>
                <a:rPr lang="en-US" sz="1000" b="1" dirty="0" smtClean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KA229-049097_5</a:t>
              </a:r>
              <a:endParaRPr lang="bg-BG" sz="1000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09452" y="6178731"/>
              <a:ext cx="11155680" cy="36933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HRISTO BOTEV </a:t>
              </a:r>
              <a:r>
                <a:rPr lang="en-US" b="1" dirty="0" smtClean="0">
                  <a:solidFill>
                    <a:schemeClr val="bg1"/>
                  </a:solidFill>
                </a:rPr>
                <a:t>PRIMARY </a:t>
              </a:r>
              <a:r>
                <a:rPr lang="en-US" b="1" dirty="0" smtClean="0">
                  <a:solidFill>
                    <a:schemeClr val="bg1"/>
                  </a:solidFill>
                </a:rPr>
                <a:t>SCHOOL, </a:t>
              </a:r>
              <a:r>
                <a:rPr lang="en-US" b="1" dirty="0">
                  <a:solidFill>
                    <a:schemeClr val="bg1"/>
                  </a:solidFill>
                </a:rPr>
                <a:t>Sliven, Bulgaria</a:t>
              </a:r>
              <a:endParaRPr lang="bg-BG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984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DESCRIPTION </a:t>
            </a:r>
            <a:r>
              <a:rPr lang="bg-BG" b="1" dirty="0" smtClean="0">
                <a:solidFill>
                  <a:srgbClr val="FF0000"/>
                </a:solidFill>
              </a:rPr>
              <a:t>: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325" y="1368425"/>
            <a:ext cx="11351623" cy="930638"/>
          </a:xfrm>
          <a:solidFill>
            <a:srgbClr val="FFFF0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3. </a:t>
            </a:r>
            <a:r>
              <a:rPr lang="en-US" b="1" dirty="0" smtClean="0"/>
              <a:t>Choose one or two “butterflies” who also enter the circle clapping their hands or making a “BEEP-BEEP” sound.</a:t>
            </a:r>
            <a:endParaRPr lang="bg-BG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060" y="2399106"/>
            <a:ext cx="5834872" cy="32760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7" name="Group 6"/>
          <p:cNvGrpSpPr/>
          <p:nvPr/>
        </p:nvGrpSpPr>
        <p:grpSpPr>
          <a:xfrm>
            <a:off x="496390" y="5773784"/>
            <a:ext cx="11168742" cy="774279"/>
            <a:chOff x="496390" y="5773784"/>
            <a:chExt cx="11168742" cy="774279"/>
          </a:xfrm>
        </p:grpSpPr>
        <p:sp>
          <p:nvSpPr>
            <p:cNvPr id="8" name="TextBox 7"/>
            <p:cNvSpPr txBox="1"/>
            <p:nvPr/>
          </p:nvSpPr>
          <p:spPr>
            <a:xfrm>
              <a:off x="496390" y="5773784"/>
              <a:ext cx="11155678" cy="400110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“CREATING THE BASIS FOR </a:t>
              </a:r>
              <a:r>
                <a:rPr lang="en-US" sz="1000" b="1" dirty="0" smtClean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COEXISTENCE, RESPECT  </a:t>
              </a:r>
              <a:r>
                <a:rPr lang="en-US" sz="1000" b="1" dirty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AND COOPERATION”</a:t>
              </a:r>
              <a:endParaRPr lang="bg-BG" sz="1000" dirty="0">
                <a:solidFill>
                  <a:schemeClr val="bg1"/>
                </a:solidFill>
              </a:endParaRPr>
            </a:p>
            <a:p>
              <a:pPr algn="ctr"/>
              <a:r>
                <a:rPr lang="en-US" sz="1000" b="1" dirty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2018-1-RO01- </a:t>
              </a:r>
              <a:r>
                <a:rPr lang="en-US" sz="1000" b="1" dirty="0" smtClean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KA229-049097_5</a:t>
              </a:r>
              <a:endParaRPr lang="bg-BG" sz="1000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09452" y="6178731"/>
              <a:ext cx="11155680" cy="36933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HRISTO BOTEV </a:t>
              </a:r>
              <a:r>
                <a:rPr lang="en-US" b="1" dirty="0" smtClean="0">
                  <a:solidFill>
                    <a:schemeClr val="bg1"/>
                  </a:solidFill>
                </a:rPr>
                <a:t>PRIMARY SCHOOL</a:t>
              </a:r>
              <a:r>
                <a:rPr lang="en-US" b="1" dirty="0" smtClean="0">
                  <a:solidFill>
                    <a:schemeClr val="bg1"/>
                  </a:solidFill>
                </a:rPr>
                <a:t>, </a:t>
              </a:r>
              <a:r>
                <a:rPr lang="en-US" b="1" dirty="0" smtClean="0">
                  <a:solidFill>
                    <a:schemeClr val="bg1"/>
                  </a:solidFill>
                </a:rPr>
                <a:t>Sliven</a:t>
              </a:r>
              <a:r>
                <a:rPr lang="bg-BG" b="1" dirty="0" smtClean="0">
                  <a:solidFill>
                    <a:schemeClr val="bg1"/>
                  </a:solidFill>
                </a:rPr>
                <a:t>, </a:t>
              </a:r>
              <a:r>
                <a:rPr lang="en-US" b="1" dirty="0" smtClean="0">
                  <a:solidFill>
                    <a:schemeClr val="bg1"/>
                  </a:solidFill>
                </a:rPr>
                <a:t>Bulgaria</a:t>
              </a:r>
              <a:endParaRPr lang="bg-BG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5346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DESCRIPTION </a:t>
            </a:r>
            <a:r>
              <a:rPr lang="bg-BG" b="1" dirty="0" smtClean="0">
                <a:solidFill>
                  <a:srgbClr val="FF0000"/>
                </a:solidFill>
              </a:rPr>
              <a:t>: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137" y="1825625"/>
            <a:ext cx="11299372" cy="499564"/>
          </a:xfrm>
          <a:solidFill>
            <a:srgbClr val="FFFF00"/>
          </a:solidFill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 4.</a:t>
            </a:r>
            <a:r>
              <a:rPr lang="en-US" b="1" dirty="0" smtClean="0"/>
              <a:t> The goal is for the bat to catch / touch a butterfly in order to eat it.</a:t>
            </a:r>
            <a:endParaRPr lang="bg-BG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86480">
            <a:off x="7226853" y="3449509"/>
            <a:ext cx="1238250" cy="12382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39165">
            <a:off x="4250833" y="3623410"/>
            <a:ext cx="1285875" cy="8382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496390" y="5773784"/>
            <a:ext cx="11168742" cy="774279"/>
            <a:chOff x="496390" y="5773784"/>
            <a:chExt cx="11168742" cy="774279"/>
          </a:xfrm>
        </p:grpSpPr>
        <p:sp>
          <p:nvSpPr>
            <p:cNvPr id="9" name="TextBox 8"/>
            <p:cNvSpPr txBox="1"/>
            <p:nvPr/>
          </p:nvSpPr>
          <p:spPr>
            <a:xfrm>
              <a:off x="496390" y="5773784"/>
              <a:ext cx="11155678" cy="400110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“CREATING THE BASIS FOR </a:t>
              </a:r>
              <a:r>
                <a:rPr lang="en-US" sz="1000" b="1" dirty="0" smtClean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COEXISTENCE, RESPECT  </a:t>
              </a:r>
              <a:r>
                <a:rPr lang="en-US" sz="1000" b="1" dirty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AND COOPERATION”</a:t>
              </a:r>
              <a:endParaRPr lang="bg-BG" sz="1000" dirty="0">
                <a:solidFill>
                  <a:schemeClr val="bg1"/>
                </a:solidFill>
              </a:endParaRPr>
            </a:p>
            <a:p>
              <a:pPr algn="ctr"/>
              <a:r>
                <a:rPr lang="en-US" sz="1000" b="1" dirty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2018-1-RO01- </a:t>
              </a:r>
              <a:r>
                <a:rPr lang="en-US" sz="1000" b="1" dirty="0" smtClean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KA229-049097_5</a:t>
              </a:r>
              <a:endParaRPr lang="bg-BG" sz="1000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09452" y="6178731"/>
              <a:ext cx="11155680" cy="36933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HRISTO BOTEV </a:t>
              </a:r>
              <a:r>
                <a:rPr lang="en-US" b="1" dirty="0" smtClean="0">
                  <a:solidFill>
                    <a:schemeClr val="bg1"/>
                  </a:solidFill>
                </a:rPr>
                <a:t>PRIMARY </a:t>
              </a:r>
              <a:r>
                <a:rPr lang="en-US" b="1" dirty="0" smtClean="0">
                  <a:solidFill>
                    <a:schemeClr val="bg1"/>
                  </a:solidFill>
                </a:rPr>
                <a:t>SCHOOL,</a:t>
              </a:r>
              <a:r>
                <a:rPr lang="bg-BG" b="1" dirty="0" smtClean="0">
                  <a:solidFill>
                    <a:schemeClr val="bg1"/>
                  </a:solidFill>
                </a:rPr>
                <a:t> </a:t>
              </a:r>
              <a:r>
                <a:rPr lang="en-US" b="1" dirty="0" smtClean="0">
                  <a:solidFill>
                    <a:schemeClr val="bg1"/>
                  </a:solidFill>
                </a:rPr>
                <a:t>Sliven</a:t>
              </a:r>
              <a:r>
                <a:rPr lang="bg-BG" b="1" dirty="0" smtClean="0">
                  <a:solidFill>
                    <a:schemeClr val="bg1"/>
                  </a:solidFill>
                </a:rPr>
                <a:t>, </a:t>
              </a:r>
              <a:r>
                <a:rPr lang="en-US" b="1" dirty="0" smtClean="0">
                  <a:solidFill>
                    <a:schemeClr val="bg1"/>
                  </a:solidFill>
                </a:rPr>
                <a:t>Bulgaria</a:t>
              </a:r>
              <a:endParaRPr lang="bg-BG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597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DESCRIPTION </a:t>
            </a:r>
            <a:r>
              <a:rPr lang="bg-BG" b="1" dirty="0" smtClean="0">
                <a:solidFill>
                  <a:srgbClr val="FF0000"/>
                </a:solidFill>
              </a:rPr>
              <a:t>: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327" y="1525179"/>
            <a:ext cx="11260183" cy="525689"/>
          </a:xfrm>
          <a:solidFill>
            <a:srgbClr val="FFFF0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5.</a:t>
            </a:r>
            <a:r>
              <a:rPr lang="ru-RU" b="1" dirty="0"/>
              <a:t> </a:t>
            </a:r>
            <a:r>
              <a:rPr lang="en-US" b="1" dirty="0" smtClean="0"/>
              <a:t> Perform some more game rounds with different bats.</a:t>
            </a:r>
            <a:endParaRPr lang="bg-BG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915" y="2389197"/>
            <a:ext cx="4741164" cy="3621024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496390" y="5773784"/>
            <a:ext cx="11168742" cy="774279"/>
            <a:chOff x="496390" y="5773784"/>
            <a:chExt cx="11168742" cy="774279"/>
          </a:xfrm>
        </p:grpSpPr>
        <p:sp>
          <p:nvSpPr>
            <p:cNvPr id="7" name="TextBox 6"/>
            <p:cNvSpPr txBox="1"/>
            <p:nvPr/>
          </p:nvSpPr>
          <p:spPr>
            <a:xfrm>
              <a:off x="496390" y="5773784"/>
              <a:ext cx="11155678" cy="400110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“CREATING THE BASIS FOR </a:t>
              </a:r>
              <a:r>
                <a:rPr lang="en-US" sz="1000" b="1" dirty="0" smtClean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COEXISTENCE, RESPECT  </a:t>
              </a:r>
              <a:r>
                <a:rPr lang="en-US" sz="1000" b="1" dirty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AND COOPERATION”</a:t>
              </a:r>
              <a:endParaRPr lang="bg-BG" sz="1000" dirty="0">
                <a:solidFill>
                  <a:schemeClr val="bg1"/>
                </a:solidFill>
              </a:endParaRPr>
            </a:p>
            <a:p>
              <a:pPr algn="ctr"/>
              <a:r>
                <a:rPr lang="en-US" sz="1000" b="1" dirty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2018-1-RO01- </a:t>
              </a:r>
              <a:r>
                <a:rPr lang="en-US" sz="1000" b="1" dirty="0" smtClean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KA229-049097_5</a:t>
              </a:r>
              <a:endParaRPr lang="bg-BG" sz="1000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09452" y="6178731"/>
              <a:ext cx="11155680" cy="36933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HRISTO BOTEV </a:t>
              </a:r>
              <a:r>
                <a:rPr lang="en-US" b="1" dirty="0" smtClean="0">
                  <a:solidFill>
                    <a:schemeClr val="bg1"/>
                  </a:solidFill>
                </a:rPr>
                <a:t>PRIMARY </a:t>
              </a:r>
              <a:r>
                <a:rPr lang="en-US" b="1" dirty="0" smtClean="0">
                  <a:solidFill>
                    <a:schemeClr val="bg1"/>
                  </a:solidFill>
                </a:rPr>
                <a:t>SCHOOL,</a:t>
              </a:r>
              <a:r>
                <a:rPr lang="bg-BG" b="1" dirty="0" smtClean="0">
                  <a:solidFill>
                    <a:schemeClr val="bg1"/>
                  </a:solidFill>
                </a:rPr>
                <a:t> </a:t>
              </a:r>
              <a:r>
                <a:rPr lang="en-US" b="1" dirty="0" smtClean="0">
                  <a:solidFill>
                    <a:schemeClr val="bg1"/>
                  </a:solidFill>
                </a:rPr>
                <a:t>Sliven</a:t>
              </a:r>
              <a:r>
                <a:rPr lang="bg-BG" b="1" dirty="0" smtClean="0">
                  <a:solidFill>
                    <a:schemeClr val="bg1"/>
                  </a:solidFill>
                </a:rPr>
                <a:t>, </a:t>
              </a:r>
              <a:r>
                <a:rPr lang="en-US" b="1" dirty="0" smtClean="0">
                  <a:solidFill>
                    <a:schemeClr val="bg1"/>
                  </a:solidFill>
                </a:rPr>
                <a:t>Bulgaria</a:t>
              </a:r>
              <a:endParaRPr lang="bg-BG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363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AIM OF THE GAME </a:t>
            </a:r>
            <a:r>
              <a:rPr lang="bg-BG" b="1" dirty="0" smtClean="0">
                <a:solidFill>
                  <a:srgbClr val="FF0000"/>
                </a:solidFill>
              </a:rPr>
              <a:t>:</a:t>
            </a:r>
            <a:endParaRPr lang="bg-BG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074" y="1825626"/>
            <a:ext cx="11338560" cy="956764"/>
          </a:xfrm>
          <a:solidFill>
            <a:srgbClr val="FF0000"/>
          </a:solidFill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 </a:t>
            </a:r>
            <a:r>
              <a:rPr lang="en-US" dirty="0" smtClean="0"/>
              <a:t>The game resembles reality - bats feed on butterflies without seeing them, but orient themselves </a:t>
            </a:r>
            <a:r>
              <a:rPr lang="en-US" smtClean="0"/>
              <a:t>by sounds.</a:t>
            </a:r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411" y="3083651"/>
            <a:ext cx="5159829" cy="2902404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496390" y="5773784"/>
            <a:ext cx="11168742" cy="774279"/>
            <a:chOff x="496390" y="5773784"/>
            <a:chExt cx="11168742" cy="774279"/>
          </a:xfrm>
        </p:grpSpPr>
        <p:sp>
          <p:nvSpPr>
            <p:cNvPr id="8" name="TextBox 7"/>
            <p:cNvSpPr txBox="1"/>
            <p:nvPr/>
          </p:nvSpPr>
          <p:spPr>
            <a:xfrm>
              <a:off x="496390" y="5773784"/>
              <a:ext cx="11155678" cy="400110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“CREATING THE BASIS FOR </a:t>
              </a:r>
              <a:r>
                <a:rPr lang="en-US" sz="1000" b="1" dirty="0" smtClean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COEXISTENCE, RESPECT  </a:t>
              </a:r>
              <a:r>
                <a:rPr lang="en-US" sz="1000" b="1" dirty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AND COOPERATION”</a:t>
              </a:r>
              <a:endParaRPr lang="bg-BG" sz="1000" dirty="0">
                <a:solidFill>
                  <a:schemeClr val="bg1"/>
                </a:solidFill>
              </a:endParaRPr>
            </a:p>
            <a:p>
              <a:pPr algn="ctr"/>
              <a:r>
                <a:rPr lang="en-US" sz="1000" b="1" dirty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2018-1-RO01- </a:t>
              </a:r>
              <a:r>
                <a:rPr lang="en-US" sz="1000" b="1" dirty="0" smtClean="0">
                  <a:solidFill>
                    <a:schemeClr val="bg1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</a:rPr>
                <a:t>KA229-049097_5</a:t>
              </a:r>
              <a:endParaRPr lang="bg-BG" sz="1000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09452" y="6178731"/>
              <a:ext cx="11155680" cy="36933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HRISTO BOTEV </a:t>
              </a:r>
              <a:r>
                <a:rPr lang="en-US" b="1" dirty="0" smtClean="0">
                  <a:solidFill>
                    <a:schemeClr val="bg1"/>
                  </a:solidFill>
                </a:rPr>
                <a:t>PRIMARY </a:t>
              </a:r>
              <a:r>
                <a:rPr lang="en-US" b="1" dirty="0" smtClean="0">
                  <a:solidFill>
                    <a:schemeClr val="bg1"/>
                  </a:solidFill>
                </a:rPr>
                <a:t>SCHOOL,</a:t>
              </a:r>
              <a:r>
                <a:rPr lang="bg-BG" b="1" dirty="0" smtClean="0">
                  <a:solidFill>
                    <a:schemeClr val="bg1"/>
                  </a:solidFill>
                </a:rPr>
                <a:t> </a:t>
              </a:r>
              <a:r>
                <a:rPr lang="en-US" b="1" dirty="0" smtClean="0">
                  <a:solidFill>
                    <a:schemeClr val="bg1"/>
                  </a:solidFill>
                </a:rPr>
                <a:t>Sliven</a:t>
              </a:r>
              <a:r>
                <a:rPr lang="bg-BG" b="1" dirty="0" smtClean="0">
                  <a:solidFill>
                    <a:schemeClr val="bg1"/>
                  </a:solidFill>
                </a:rPr>
                <a:t>, </a:t>
              </a:r>
              <a:r>
                <a:rPr lang="en-US" b="1" dirty="0" smtClean="0">
                  <a:solidFill>
                    <a:schemeClr val="bg1"/>
                  </a:solidFill>
                </a:rPr>
                <a:t>Bulgaria</a:t>
              </a:r>
              <a:endParaRPr lang="bg-BG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846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267</Words>
  <Application>Microsoft Office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BAT AND BUTTERFLIES</vt:lpstr>
      <vt:lpstr>Materials needed:</vt:lpstr>
      <vt:lpstr>DESCRIPTION :</vt:lpstr>
      <vt:lpstr>DESCRIPTION :</vt:lpstr>
      <vt:lpstr>DESCRIPTION :</vt:lpstr>
      <vt:lpstr>DESCRIPTION :</vt:lpstr>
      <vt:lpstr>DESCRIPTION :</vt:lpstr>
      <vt:lpstr>AIM OF THE GAME 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ПРИЛЕП И ПЕПЕРУДИ</dc:title>
  <dc:creator>user</dc:creator>
  <cp:lastModifiedBy>user</cp:lastModifiedBy>
  <cp:revision>20</cp:revision>
  <dcterms:created xsi:type="dcterms:W3CDTF">2019-09-24T17:25:19Z</dcterms:created>
  <dcterms:modified xsi:type="dcterms:W3CDTF">2019-09-24T21:28:52Z</dcterms:modified>
</cp:coreProperties>
</file>