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1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44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26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944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05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07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71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58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5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25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471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6298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24952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86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939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915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453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5285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9ED5C4-C4D4-4ED4-88FC-E1B006A1057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058"/>
            <a:ext cx="12192000" cy="682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02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55040-7812-4FE7-80D9-3DCACF23A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055012" cy="6858000"/>
          </a:xfrm>
        </p:spPr>
        <p:txBody>
          <a:bodyPr>
            <a:normAutofit/>
          </a:bodyPr>
          <a:lstStyle/>
          <a:p>
            <a:r>
              <a:rPr lang="bg-BG" sz="2800" dirty="0"/>
              <a:t>  </a:t>
            </a:r>
            <a:r>
              <a:rPr lang="en-US" sz="4000" dirty="0"/>
              <a:t>The formation of the Bulgarian state began after the settlement of Slavic and Pro-Bulgarian tribes on the peninsula</a:t>
            </a:r>
            <a:r>
              <a:rPr lang="bg-BG" sz="4000" dirty="0"/>
              <a:t>. </a:t>
            </a:r>
            <a:r>
              <a:rPr lang="en-US" sz="4000" dirty="0"/>
              <a:t>In 681y. The first Bulgarian state was founded and it existed until 1018y., when it came under the rule of Byzantium.</a:t>
            </a:r>
            <a:endParaRPr lang="bg-BG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427155-3A6A-42B8-8F09-566FEB175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012" y="1"/>
            <a:ext cx="4136988" cy="3305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0D7443-6627-4739-B8F5-6F84C011D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5012" y="3305909"/>
            <a:ext cx="4136988" cy="355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8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3E9F7-E181-4FB9-A5CF-897817604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" y="116058"/>
            <a:ext cx="6740435" cy="662588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sz="4000" dirty="0"/>
              <a:t>The period of foreign domination continued until 1185y.,when the Second Bulgarian State was established as a result of the uprising</a:t>
            </a:r>
            <a:r>
              <a:rPr lang="bg-BG" sz="4000" dirty="0"/>
              <a:t>. </a:t>
            </a:r>
            <a:r>
              <a:rPr lang="en-US" sz="4000" dirty="0"/>
              <a:t>It existed as an independent unit until the end of the 14</a:t>
            </a:r>
            <a:r>
              <a:rPr lang="en-US" sz="4000" baseline="30000" dirty="0"/>
              <a:t>th</a:t>
            </a:r>
            <a:r>
              <a:rPr lang="en-US" sz="4000" dirty="0"/>
              <a:t> century, when a new power emerged on the peninsula-the Ottoman Empire</a:t>
            </a:r>
            <a:r>
              <a:rPr lang="bg-BG" sz="2800" dirty="0"/>
              <a:t>. </a:t>
            </a:r>
          </a:p>
          <a:p>
            <a:pPr marL="0" indent="0">
              <a:buNone/>
            </a:pPr>
            <a:endParaRPr lang="bg-BG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3346D2-336B-40E3-83CA-4D394D47E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789" y="0"/>
            <a:ext cx="4131210" cy="3463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AD73D4-7A45-4537-A5B5-3D72046DA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787" y="3478383"/>
            <a:ext cx="4131211" cy="337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476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FE0C2-C018-4F10-B583-F8A017B92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8946541" cy="3643532"/>
          </a:xfrm>
        </p:spPr>
        <p:txBody>
          <a:bodyPr>
            <a:normAutofit/>
          </a:bodyPr>
          <a:lstStyle/>
          <a:p>
            <a:r>
              <a:rPr lang="en-US" sz="5400" dirty="0"/>
              <a:t>Bulgaria also has many natural attractions</a:t>
            </a:r>
            <a:r>
              <a:rPr lang="bg-BG" sz="5400" dirty="0"/>
              <a:t>.</a:t>
            </a:r>
            <a:r>
              <a:rPr lang="en-US" sz="5400" dirty="0"/>
              <a:t>Here are some of them.</a:t>
            </a:r>
            <a:endParaRPr lang="bg-BG" sz="5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0202B3-65D4-4551-8BBA-93A6A01A5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3533"/>
            <a:ext cx="5810250" cy="3214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006A6B-4F86-46C9-A52A-4A30D554C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0" y="3643532"/>
            <a:ext cx="6381750" cy="32144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23933F-7718-4D62-8F4F-9981FE635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1630" y="0"/>
            <a:ext cx="3540369" cy="364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026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BF7E-DFF3-4C85-ADAF-9C7614553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92" y="115094"/>
            <a:ext cx="9017391" cy="1347946"/>
          </a:xfrm>
        </p:spPr>
        <p:txBody>
          <a:bodyPr/>
          <a:lstStyle/>
          <a:p>
            <a:r>
              <a:rPr lang="en-US" dirty="0"/>
              <a:t>Basarbovsky rock monastery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C729D-1A7F-4D73-B241-351CA075B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" y="1835835"/>
            <a:ext cx="8711922" cy="53949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/>
              <a:t>The monastery dates back to the period of </a:t>
            </a:r>
            <a:r>
              <a:rPr lang="en-US" sz="3600" dirty="0" err="1" smtClean="0"/>
              <a:t>of</a:t>
            </a:r>
            <a:r>
              <a:rPr lang="en-US" sz="3600" dirty="0" smtClean="0"/>
              <a:t> the </a:t>
            </a:r>
            <a:r>
              <a:rPr lang="en-US" sz="3600" dirty="0"/>
              <a:t>Second Bulgarian Kingdom, but the earliest data </a:t>
            </a:r>
            <a:r>
              <a:rPr lang="en-US" sz="3600" dirty="0" smtClean="0"/>
              <a:t>dates </a:t>
            </a:r>
            <a:r>
              <a:rPr lang="en-US" sz="3600" dirty="0"/>
              <a:t>back to the Ottoman tax registers of 1431y. The most famous inhabitant </a:t>
            </a:r>
            <a:r>
              <a:rPr lang="en-US" sz="3600" dirty="0" smtClean="0"/>
              <a:t> is </a:t>
            </a:r>
            <a:r>
              <a:rPr lang="en-US" sz="3600" dirty="0"/>
              <a:t>St. </a:t>
            </a:r>
            <a:r>
              <a:rPr lang="en-US" sz="3600" dirty="0" err="1"/>
              <a:t>Dimitar</a:t>
            </a:r>
            <a:r>
              <a:rPr lang="en-US" sz="3600" dirty="0"/>
              <a:t> Basarbovsky.</a:t>
            </a:r>
            <a:endParaRPr lang="bg-BG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6C0051-D8C5-4A33-ACA1-D43ABEC69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8068" y="1"/>
            <a:ext cx="3033932" cy="367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6E66BD-B15F-4574-8E57-4FE681005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0" y="3671669"/>
            <a:ext cx="2499360" cy="314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6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D0CC7-91A9-4471-AC0F-4D547FD8A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759" y="0"/>
            <a:ext cx="5473333" cy="787791"/>
          </a:xfrm>
        </p:spPr>
        <p:txBody>
          <a:bodyPr/>
          <a:lstStyle/>
          <a:p>
            <a:r>
              <a:rPr lang="en-US" dirty="0"/>
              <a:t>The cave Venetsa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9796B-9DA6-4265-BEF9-9C283FE2A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50486"/>
            <a:ext cx="8477794" cy="5563263"/>
          </a:xfrm>
        </p:spPr>
        <p:txBody>
          <a:bodyPr>
            <a:normAutofit/>
          </a:bodyPr>
          <a:lstStyle/>
          <a:p>
            <a:pPr algn="just"/>
            <a:endParaRPr lang="ru-RU" sz="2400" dirty="0"/>
          </a:p>
          <a:p>
            <a:pPr algn="just"/>
            <a:r>
              <a:rPr lang="en-US" sz="3600" dirty="0"/>
              <a:t>The cave has many different formations</a:t>
            </a:r>
            <a:r>
              <a:rPr lang="ru-RU" sz="3600" dirty="0"/>
              <a:t>.</a:t>
            </a:r>
            <a:r>
              <a:rPr lang="en-US" sz="3600" dirty="0"/>
              <a:t> You can see ice crystals, stalactites, stalagmites, aragonite crystals, </a:t>
            </a:r>
            <a:r>
              <a:rPr lang="en-US" sz="3600" dirty="0" smtClean="0"/>
              <a:t>calcite </a:t>
            </a:r>
            <a:r>
              <a:rPr lang="en-US" sz="3600" dirty="0"/>
              <a:t>formations and more</a:t>
            </a:r>
            <a:r>
              <a:rPr lang="ru-RU" sz="3600" dirty="0"/>
              <a:t>. </a:t>
            </a:r>
            <a:r>
              <a:rPr lang="en-US" sz="3600" dirty="0"/>
              <a:t>There is an entity similar to  Deva </a:t>
            </a:r>
            <a:r>
              <a:rPr lang="en-US" sz="3600" dirty="0" smtClean="0"/>
              <a:t>Maria</a:t>
            </a:r>
            <a:r>
              <a:rPr lang="ru-RU" sz="3600" dirty="0" smtClean="0"/>
              <a:t>.</a:t>
            </a:r>
            <a:endParaRPr lang="ru-RU" sz="3600" dirty="0"/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7A8DE8-9475-434C-B218-6959B04DC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4172" y="3429000"/>
            <a:ext cx="3427828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9E00E8-5466-4108-9C2E-38BCB71F1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541" y="0"/>
            <a:ext cx="3245460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47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D83BA-CEBB-490F-968E-89E6BC7E3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7230793" cy="970671"/>
          </a:xfrm>
        </p:spPr>
        <p:txBody>
          <a:bodyPr/>
          <a:lstStyle/>
          <a:p>
            <a:r>
              <a:rPr lang="en-US" dirty="0"/>
              <a:t>The Seven Rila Lakes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6394D-6D10-491B-AEA7-1CD04D480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1858"/>
            <a:ext cx="8173329" cy="6056142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/>
              <a:t>The Seven Rila Lakes is a group of glacial lakes located in the Rila Mountains</a:t>
            </a:r>
            <a:r>
              <a:rPr lang="ru-RU" sz="3600" dirty="0"/>
              <a:t>. </a:t>
            </a:r>
            <a:r>
              <a:rPr lang="en-US" sz="3600" dirty="0"/>
              <a:t>The first three lakes – the Tear, the Eye, and the Kidney-drain each separately into the Gemini, from which the water flows successively through the Trefoil, the Fish and the Bottom</a:t>
            </a:r>
            <a:r>
              <a:rPr lang="ru-RU" sz="3600" dirty="0"/>
              <a:t>.</a:t>
            </a:r>
            <a:endParaRPr lang="bg-BG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BC39F9-E598-4708-A948-8F450140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3328" y="0"/>
            <a:ext cx="4013255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AFA30F-87F6-43E7-A7EB-69A250181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328" y="3428999"/>
            <a:ext cx="4018672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1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1B576-7E7F-42B2-9BDA-389F740D2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818" y="352699"/>
            <a:ext cx="4071663" cy="1400530"/>
          </a:xfrm>
        </p:spPr>
        <p:txBody>
          <a:bodyPr/>
          <a:lstStyle/>
          <a:p>
            <a:r>
              <a:rPr lang="en-US" sz="8800" dirty="0"/>
              <a:t>Rousse</a:t>
            </a:r>
            <a:endParaRPr lang="bg-BG" sz="8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EDF5-1650-4039-B4DE-3DC5266D1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63" y="2105927"/>
            <a:ext cx="7516007" cy="419548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4800" b="1" dirty="0"/>
              <a:t>Rousse is the largest Bulgarian city along the Dunav River and the fifth largest city in the country. It is located on the </a:t>
            </a:r>
            <a:r>
              <a:rPr lang="en-US" sz="4800" b="1" dirty="0" smtClean="0"/>
              <a:t>north-east </a:t>
            </a:r>
            <a:r>
              <a:rPr lang="en-US" sz="4800" b="1" dirty="0"/>
              <a:t>border of the country with Romania.</a:t>
            </a:r>
            <a:endParaRPr lang="bg-BG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9CC753-E27B-4499-A501-83B6B8F90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2035" y="0"/>
            <a:ext cx="4359965" cy="29994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85632F-AD38-49FA-8659-5E8CDDCA7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034" y="2999473"/>
            <a:ext cx="4359965" cy="385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5738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DCCA0-D587-473F-82BF-C98F31B01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1"/>
            <a:ext cx="8746435" cy="6844747"/>
          </a:xfrm>
        </p:spPr>
        <p:txBody>
          <a:bodyPr>
            <a:noAutofit/>
          </a:bodyPr>
          <a:lstStyle/>
          <a:p>
            <a:r>
              <a:rPr lang="en-US" sz="5400" dirty="0"/>
              <a:t>Rousse is the birthplace of a number of Bulgarian national revivalists, patrons of the Bulgarian spirit, revolutionaries and participants in the  Liberation.</a:t>
            </a:r>
            <a:endParaRPr lang="bg-BG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2553E2-68FB-46A5-91F8-DACAA0B09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35" y="1"/>
            <a:ext cx="344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0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50DB-EA1B-4183-A255-EEA2262E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365" y="0"/>
            <a:ext cx="3366052" cy="792986"/>
          </a:xfrm>
        </p:spPr>
        <p:txBody>
          <a:bodyPr/>
          <a:lstStyle/>
          <a:p>
            <a:r>
              <a:rPr lang="en-US" sz="8000" dirty="0"/>
              <a:t>Sofia</a:t>
            </a:r>
            <a:endParaRPr lang="bg-BG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6611F-BCDC-4750-A852-FA0B47509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3" y="1331260"/>
            <a:ext cx="12162777" cy="2284829"/>
          </a:xfrm>
        </p:spPr>
        <p:txBody>
          <a:bodyPr>
            <a:normAutofit fontScale="77500" lnSpcReduction="20000"/>
          </a:bodyPr>
          <a:lstStyle/>
          <a:p>
            <a:r>
              <a:rPr lang="en-US" sz="5400" dirty="0"/>
              <a:t>Sofia is the capital and largest city of Bulgaria. The city is at the foot of Vitosha Mountain in the western part of the country</a:t>
            </a:r>
            <a:r>
              <a:rPr lang="en-US" dirty="0"/>
              <a:t>.</a:t>
            </a:r>
            <a:endParaRPr lang="bg-B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29FBE-07D9-46AA-8815-E51CEF12D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764" y="3616091"/>
            <a:ext cx="3045281" cy="32419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71163E-9A3F-4178-BD23-5D9242514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11" y="3616090"/>
            <a:ext cx="6203375" cy="32419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3C262-371A-4469-9EF2-BC6395199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044" y="3616088"/>
            <a:ext cx="2957955" cy="324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970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BE6D8-7A2F-4A8C-AB74-1F285D6BD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946541" cy="6858000"/>
          </a:xfrm>
        </p:spPr>
        <p:txBody>
          <a:bodyPr/>
          <a:lstStyle/>
          <a:p>
            <a:r>
              <a:rPr lang="en-US" dirty="0"/>
              <a:t> </a:t>
            </a:r>
            <a:r>
              <a:rPr lang="en-US" sz="6000" dirty="0"/>
              <a:t>Being in the centre of the Balkans, it is midway between the Black Sea and the Adriatic Sea, and closest to the </a:t>
            </a:r>
            <a:r>
              <a:rPr lang="en-US" sz="6000" u="sng" dirty="0"/>
              <a:t>Aegean Sea</a:t>
            </a:r>
            <a:r>
              <a:rPr lang="en-US" sz="6000" dirty="0"/>
              <a:t>.</a:t>
            </a:r>
            <a:endParaRPr lang="bg-BG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D3012-1543-46D3-A4B6-45921B5AB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938" y="0"/>
            <a:ext cx="3419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4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19E0F-3384-4E63-B0C1-659A6F19D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2" y="2728735"/>
            <a:ext cx="11103239" cy="1400530"/>
          </a:xfrm>
        </p:spPr>
        <p:txBody>
          <a:bodyPr/>
          <a:lstStyle/>
          <a:p>
            <a:r>
              <a:rPr lang="en-US" sz="6000" dirty="0"/>
              <a:t>Thank</a:t>
            </a:r>
            <a:r>
              <a:rPr lang="bg-BG" sz="6000" dirty="0"/>
              <a:t> </a:t>
            </a:r>
            <a:r>
              <a:rPr lang="en-US" sz="6000" dirty="0"/>
              <a:t>you </a:t>
            </a:r>
            <a:r>
              <a:rPr lang="en-US" sz="6000" dirty="0" smtClean="0"/>
              <a:t>for your </a:t>
            </a:r>
            <a:r>
              <a:rPr lang="en-US" sz="6000" dirty="0"/>
              <a:t>attention</a:t>
            </a:r>
            <a:r>
              <a:rPr lang="bg-BG" sz="6000" dirty="0"/>
              <a:t>!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7463" y="117567"/>
            <a:ext cx="109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“CREATING THE BASIS FOR </a:t>
            </a:r>
            <a:r>
              <a:rPr lang="en-US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COEXISTENCE, RESPECT  </a:t>
            </a:r>
            <a:r>
              <a:rPr lang="en-US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AND COOPERATION”</a:t>
            </a:r>
            <a:endParaRPr lang="bg-BG" dirty="0"/>
          </a:p>
          <a:p>
            <a:pPr algn="ctr"/>
            <a:r>
              <a:rPr lang="en-US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2018-1-RO01- </a:t>
            </a:r>
            <a:r>
              <a:rPr lang="en-US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KA229-049097_5</a:t>
            </a:r>
            <a:endParaRPr lang="bg-BG" dirty="0"/>
          </a:p>
        </p:txBody>
      </p:sp>
      <p:pic>
        <p:nvPicPr>
          <p:cNvPr id="4" name="Obraz 6" descr="C:\Users\Dyrektor\AppData\Local\Temp\Rar$DIa0.952\EU flag-Erasmus+_vect_PO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7" y="0"/>
            <a:ext cx="17621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logo Romania Sept 1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299" y="0"/>
            <a:ext cx="1300712" cy="185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9452" y="6178731"/>
            <a:ext cx="1115568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HRISTO BOTEV PRIMERY </a:t>
            </a:r>
            <a:r>
              <a:rPr lang="en-US" b="1" dirty="0" smtClean="0">
                <a:solidFill>
                  <a:schemeClr val="bg1"/>
                </a:solidFill>
              </a:rPr>
              <a:t>SCHOOL, Bulgaria, Sliven</a:t>
            </a:r>
            <a:endParaRPr lang="bg-BG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4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1774</TotalTime>
  <Words>328</Words>
  <Application>Microsoft Office PowerPoint</Application>
  <PresentationFormat>Widescreen</PresentationFormat>
  <Paragraphs>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Basarbovsky rock monastery</vt:lpstr>
      <vt:lpstr>The cave Venetsa</vt:lpstr>
      <vt:lpstr>The Seven Rila Lakes</vt:lpstr>
      <vt:lpstr>Rousse</vt:lpstr>
      <vt:lpstr>PowerPoint Presentation</vt:lpstr>
      <vt:lpstr>Sofia</vt:lpstr>
      <vt:lpstr>PowerPoint Presentation</vt:lpstr>
      <vt:lpstr>Thank you for your attention!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user</cp:lastModifiedBy>
  <cp:revision>36</cp:revision>
  <dcterms:created xsi:type="dcterms:W3CDTF">2019-09-17T11:37:11Z</dcterms:created>
  <dcterms:modified xsi:type="dcterms:W3CDTF">2019-09-28T17:09:47Z</dcterms:modified>
</cp:coreProperties>
</file>