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5" r:id="rId1"/>
  </p:sldMasterIdLst>
  <p:notesMasterIdLst>
    <p:notesMasterId r:id="rId22"/>
  </p:notesMasterIdLst>
  <p:sldIdLst>
    <p:sldId id="258" r:id="rId2"/>
    <p:sldId id="268" r:id="rId3"/>
    <p:sldId id="273" r:id="rId4"/>
    <p:sldId id="260" r:id="rId5"/>
    <p:sldId id="267" r:id="rId6"/>
    <p:sldId id="261" r:id="rId7"/>
    <p:sldId id="266" r:id="rId8"/>
    <p:sldId id="270" r:id="rId9"/>
    <p:sldId id="256" r:id="rId10"/>
    <p:sldId id="257" r:id="rId11"/>
    <p:sldId id="276" r:id="rId12"/>
    <p:sldId id="277" r:id="rId13"/>
    <p:sldId id="278" r:id="rId14"/>
    <p:sldId id="272" r:id="rId15"/>
    <p:sldId id="263" r:id="rId16"/>
    <p:sldId id="265" r:id="rId17"/>
    <p:sldId id="271" r:id="rId18"/>
    <p:sldId id="269" r:id="rId19"/>
    <p:sldId id="259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874B"/>
    <a:srgbClr val="AA1119"/>
    <a:srgbClr val="F3898E"/>
    <a:srgbClr val="B54B4B"/>
    <a:srgbClr val="D49797"/>
    <a:srgbClr val="339554"/>
    <a:srgbClr val="3EB867"/>
    <a:srgbClr val="ECC779"/>
    <a:srgbClr val="F3D863"/>
    <a:srgbClr val="EFF8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13:18:05.276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3A6BA-54FB-4523-9633-0CF4ADA219FE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7CAB4-9003-45BA-ACCA-8E276B53118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7009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5630C-E8A4-4C23-A607-D90DCEB5F878}" type="slidenum">
              <a:rPr lang="bg-BG" smtClean="0"/>
              <a:pPr/>
              <a:t>9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14368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BDF68E2-58F2-4D09-BE8B-E3BD06533059}" type="datetimeFigureOut">
              <a:rPr lang="en-US" smtClean="0"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097840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5C19-1DE0-44F7-80B7-C094DBA3DB37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AE11-52A0-4EB6-8CF0-A2E0073A42C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1555702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01894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5C19-1DE0-44F7-80B7-C094DBA3DB37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AE11-52A0-4EB6-8CF0-A2E0073A42C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624706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5C19-1DE0-44F7-80B7-C094DBA3DB37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AE11-52A0-4EB6-8CF0-A2E0073A42C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239733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5C19-1DE0-44F7-80B7-C094DBA3DB37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AE11-52A0-4EB6-8CF0-A2E0073A42C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8844901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5C19-1DE0-44F7-80B7-C094DBA3DB37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AE11-52A0-4EB6-8CF0-A2E0073A42C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32867937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5C19-1DE0-44F7-80B7-C094DBA3DB37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AE11-52A0-4EB6-8CF0-A2E0073A42C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3946468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5C19-1DE0-44F7-80B7-C094DBA3DB37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AE11-52A0-4EB6-8CF0-A2E0073A42C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8458614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5C19-1DE0-44F7-80B7-C094DBA3DB37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AE11-52A0-4EB6-8CF0-A2E0073A42C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9265601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5C19-1DE0-44F7-80B7-C094DBA3DB37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0AE11-52A0-4EB6-8CF0-A2E0073A42C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1761235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7DC5C19-1DE0-44F7-80B7-C094DBA3DB37}" type="datetimeFigureOut">
              <a:rPr lang="bg-BG" smtClean="0"/>
              <a:t>29.09.2019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B10AE11-52A0-4EB6-8CF0-A2E0073A42C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66755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6" r:id="rId1"/>
    <p:sldLayoutId id="2147484217" r:id="rId2"/>
    <p:sldLayoutId id="2147484218" r:id="rId3"/>
    <p:sldLayoutId id="2147484219" r:id="rId4"/>
    <p:sldLayoutId id="2147484220" r:id="rId5"/>
    <p:sldLayoutId id="2147484221" r:id="rId6"/>
    <p:sldLayoutId id="2147484222" r:id="rId7"/>
    <p:sldLayoutId id="2147484223" r:id="rId8"/>
    <p:sldLayoutId id="2147484224" r:id="rId9"/>
    <p:sldLayoutId id="2147484225" r:id="rId10"/>
    <p:sldLayoutId id="2147484226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12" Type="http://schemas.openxmlformats.org/officeDocument/2006/relationships/image" Target="../media/image4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45892" y="388745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Righ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9600" b="1" dirty="0" smtClean="0">
                <a:ln w="28575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966E"/>
                </a:solidFill>
                <a:latin typeface="Algerian" panose="04020705040A02060702" pitchFamily="82" charset="0"/>
              </a:rPr>
              <a:t>Bulgaria</a:t>
            </a:r>
            <a:endParaRPr lang="bg-BG" sz="2800" b="1" dirty="0">
              <a:ln w="28575">
                <a:solidFill>
                  <a:schemeClr val="accent2">
                    <a:lumMod val="75000"/>
                  </a:schemeClr>
                </a:solidFill>
              </a:ln>
              <a:solidFill>
                <a:srgbClr val="0096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2919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ques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782318"/>
            <a:ext cx="5775009" cy="303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909" y="3236926"/>
            <a:ext cx="11443854" cy="278898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Do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you know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anything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about my country Bulgaria?</a:t>
            </a:r>
            <a:endParaRPr lang="bg-BG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ndalus" panose="02020603050405020304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0345" y="4973783"/>
            <a:ext cx="671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E40B0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No? </a:t>
            </a:r>
            <a:r>
              <a:rPr lang="en-US" sz="2800" dirty="0" smtClean="0">
                <a:solidFill>
                  <a:srgbClr val="E40B0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 will show you in next 10 minutes </a:t>
            </a:r>
            <a:r>
              <a:rPr lang="en-US" sz="2800" dirty="0" smtClean="0">
                <a:solidFill>
                  <a:srgbClr val="E40B09"/>
                </a:solidFill>
                <a:latin typeface="Andalus" panose="02020603050405020304" pitchFamily="18" charset="-78"/>
                <a:cs typeface="Andalus" panose="02020603050405020304" pitchFamily="18" charset="-78"/>
                <a:sym typeface="Wingdings" panose="05000000000000000000" pitchFamily="2" charset="2"/>
              </a:rPr>
              <a:t></a:t>
            </a:r>
            <a:endParaRPr lang="bg-BG" sz="2800" dirty="0">
              <a:solidFill>
                <a:srgbClr val="E40B09"/>
              </a:solidFill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43829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38" y="813641"/>
            <a:ext cx="6094852" cy="46034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6553198" y="1045265"/>
            <a:ext cx="7135091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u="sng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Area</a:t>
            </a:r>
            <a:r>
              <a:rPr lang="en-US" sz="2400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                    </a:t>
            </a:r>
            <a:r>
              <a:rPr lang="en-US" sz="2400" b="1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110,993.6 km2</a:t>
            </a:r>
            <a:endParaRPr lang="en-US" sz="2400" b="1" dirty="0">
              <a:solidFill>
                <a:srgbClr val="A21219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en-US" sz="2400" u="sng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Population</a:t>
            </a:r>
            <a:r>
              <a:rPr lang="en-US" sz="2400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                  </a:t>
            </a:r>
            <a:r>
              <a:rPr lang="en-US" sz="2400" b="1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7,000,039</a:t>
            </a:r>
          </a:p>
          <a:p>
            <a:r>
              <a:rPr lang="en-US" sz="2400" u="sng" dirty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Official </a:t>
            </a:r>
            <a:r>
              <a:rPr lang="en-US" sz="2400" u="sng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language</a:t>
            </a:r>
            <a:r>
              <a:rPr lang="en-US" sz="2400" dirty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  <a:r>
              <a:rPr lang="en-US" sz="2400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       </a:t>
            </a:r>
            <a:r>
              <a:rPr lang="en-US" sz="2400" b="1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Bulgarian</a:t>
            </a:r>
            <a:endParaRPr lang="en-US" sz="2400" b="1" dirty="0">
              <a:solidFill>
                <a:srgbClr val="A21219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en-US" sz="2400" dirty="0" smtClean="0">
              <a:solidFill>
                <a:srgbClr val="A21219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en-US" sz="2300" u="sng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Government</a:t>
            </a:r>
            <a:r>
              <a:rPr lang="en-US" sz="3200" u="sng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  <a:p>
            <a:r>
              <a:rPr lang="en-US" sz="2300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2300" b="1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Unitary parliamentary republic</a:t>
            </a:r>
            <a:endParaRPr lang="en-US" sz="2300" b="1" dirty="0">
              <a:solidFill>
                <a:srgbClr val="A21219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en-US" sz="2300" dirty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• </a:t>
            </a:r>
            <a:r>
              <a:rPr lang="en-US" sz="2300" dirty="0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President - Rumen </a:t>
            </a:r>
            <a:r>
              <a:rPr lang="en-US" sz="2300" dirty="0" err="1" smtClean="0">
                <a:solidFill>
                  <a:srgbClr val="A212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Radev</a:t>
            </a:r>
            <a:endParaRPr lang="en-US" sz="2300" dirty="0">
              <a:solidFill>
                <a:srgbClr val="A21219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 rot="21239405">
            <a:off x="1968931" y="5560631"/>
            <a:ext cx="32351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AA11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Location of Bulgaria </a:t>
            </a:r>
            <a:endParaRPr lang="bg-BG" sz="2800" b="1" dirty="0">
              <a:solidFill>
                <a:srgbClr val="AA1119"/>
              </a:solidFill>
              <a:cs typeface="Andalus" panose="02020603050405020304" pitchFamily="18" charset="-78"/>
            </a:endParaRPr>
          </a:p>
        </p:txBody>
      </p:sp>
      <p:pic>
        <p:nvPicPr>
          <p:cNvPr id="4108" name="Picture 12" descr="Image result for teacher clipar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5"/>
          <a:stretch/>
        </p:blipFill>
        <p:spPr bwMode="auto">
          <a:xfrm flipH="1">
            <a:off x="9531927" y="3685309"/>
            <a:ext cx="2493820" cy="304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1240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0025" y="-328614"/>
            <a:ext cx="12801600" cy="7286627"/>
          </a:xfrm>
          <a:prstGeom prst="rect">
            <a:avLst/>
          </a:prstGeom>
        </p:spPr>
      </p:pic>
      <p:pic>
        <p:nvPicPr>
          <p:cNvPr id="9" name="Picture 2" descr="http://animacii.net/images/stories/pictures/clipart/listi/listi_01n/i003n.gif"/>
          <p:cNvPicPr>
            <a:picLocks noChangeAspect="1" noChangeArrowheads="1"/>
          </p:cNvPicPr>
          <p:nvPr/>
        </p:nvPicPr>
        <p:blipFill rotWithShape="1">
          <a:blip r:embed="rId3"/>
          <a:srcRect l="-862" t="1435" r="862" b="-1435"/>
          <a:stretch/>
        </p:blipFill>
        <p:spPr bwMode="auto">
          <a:xfrm>
            <a:off x="-2205991" y="-1185863"/>
            <a:ext cx="16573501" cy="9415463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0" y="771557"/>
            <a:ext cx="9875520" cy="135636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Autofit/>
          </a:bodyPr>
          <a:lstStyle/>
          <a:p>
            <a:pPr algn="ctr"/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Bulgaria is one of the oldest European countries with 20-century-old history and traditions.</a:t>
            </a:r>
            <a:endParaRPr lang="bg-BG" dirty="0">
              <a:ln>
                <a:solidFill>
                  <a:schemeClr val="tx1"/>
                </a:solidFill>
              </a:ln>
              <a:solidFill>
                <a:schemeClr val="accent3">
                  <a:lumMod val="50000"/>
                </a:schemeClr>
              </a:solidFill>
              <a:cs typeface="Andalus" panose="02020603050405020304" pitchFamily="18" charset="-78"/>
            </a:endParaRPr>
          </a:p>
        </p:txBody>
      </p:sp>
      <p:pic>
        <p:nvPicPr>
          <p:cNvPr id="3076" name="Picture 4" descr="Image result for bulgaria histo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710" y="2512158"/>
            <a:ext cx="6167641" cy="3850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bulgaria tradition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3" y="2512158"/>
            <a:ext cx="4977107" cy="3640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fire clipar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71" y="4332299"/>
            <a:ext cx="4766738" cy="303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1149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1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7" dur="1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87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mage result for did you know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3"/>
          <a:stretch/>
        </p:blipFill>
        <p:spPr bwMode="auto">
          <a:xfrm>
            <a:off x="1790653" y="314325"/>
            <a:ext cx="8974376" cy="432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112" y="4811964"/>
            <a:ext cx="10617457" cy="1356360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rgbClr val="F5440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-Bulgaria 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5440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 the only country in Europe which has kept its name till now?</a:t>
            </a:r>
            <a:br>
              <a:rPr lang="en-US" dirty="0">
                <a:ln>
                  <a:solidFill>
                    <a:srgbClr val="C00000"/>
                  </a:solidFill>
                </a:ln>
                <a:solidFill>
                  <a:srgbClr val="F5440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bg-BG" dirty="0">
              <a:ln>
                <a:solidFill>
                  <a:srgbClr val="C00000"/>
                </a:solidFill>
              </a:ln>
              <a:solidFill>
                <a:srgbClr val="F54401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84436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1569" y="494178"/>
            <a:ext cx="9875520" cy="1356360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r>
              <a:rPr lang="en-US" sz="5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The crest of Republic </a:t>
            </a:r>
            <a:r>
              <a:rPr lang="en-US" sz="54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Bulgaria</a:t>
            </a:r>
            <a:endParaRPr lang="bg-BG" sz="54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Andalus" panose="02020603050405020304" pitchFamily="18" charset="-78"/>
            </a:endParaRPr>
          </a:p>
        </p:txBody>
      </p:sp>
      <p:pic>
        <p:nvPicPr>
          <p:cNvPr id="1026" name="Picture 2" descr="http://1.bp.blogspot.com/_AhTQi6Gvhzk/SvwISXbd3XI/AAAAAAAAACE/R1p72pnWTxc/s320/image00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850538"/>
            <a:ext cx="5256223" cy="448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pngimg.com/uploads/teacher/teacher_PNG16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6" name="AutoShape 6" descr="https://pngimg.com/uploads/teacher/teacher_PNG16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7" name="AutoShape 8" descr="Teacher 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8" name="Rectangle 7"/>
          <p:cNvSpPr/>
          <p:nvPr/>
        </p:nvSpPr>
        <p:spPr>
          <a:xfrm>
            <a:off x="5771271" y="2672132"/>
            <a:ext cx="603082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dirty="0">
                <a:solidFill>
                  <a:srgbClr val="AA1119"/>
                </a:solidFill>
                <a:latin typeface="Algerian" panose="04020705040A02060702" pitchFamily="82" charset="0"/>
              </a:rPr>
              <a:t>Motto: </a:t>
            </a:r>
          </a:p>
          <a:p>
            <a:pPr algn="ctr"/>
            <a:r>
              <a:rPr lang="it-IT" sz="3200" dirty="0">
                <a:solidFill>
                  <a:srgbClr val="AA1119"/>
                </a:solidFill>
                <a:latin typeface="Algerian" panose="04020705040A02060702" pitchFamily="82" charset="0"/>
              </a:rPr>
              <a:t>Съединението прави </a:t>
            </a:r>
            <a:r>
              <a:rPr lang="it-IT" sz="3200" dirty="0" smtClean="0">
                <a:solidFill>
                  <a:srgbClr val="AA1119"/>
                </a:solidFill>
                <a:latin typeface="Algerian" panose="04020705040A02060702" pitchFamily="82" charset="0"/>
              </a:rPr>
              <a:t>силата</a:t>
            </a:r>
          </a:p>
          <a:p>
            <a:pPr algn="ctr"/>
            <a:r>
              <a:rPr lang="it-IT" sz="3200" dirty="0" smtClean="0">
                <a:solidFill>
                  <a:srgbClr val="AA1119"/>
                </a:solidFill>
                <a:latin typeface="Algerian" panose="04020705040A02060702" pitchFamily="82" charset="0"/>
              </a:rPr>
              <a:t> </a:t>
            </a:r>
            <a:r>
              <a:rPr lang="it-IT" sz="3200" dirty="0">
                <a:solidFill>
                  <a:srgbClr val="AA1119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(Bulgarian)</a:t>
            </a:r>
          </a:p>
          <a:p>
            <a:pPr algn="ctr"/>
            <a:r>
              <a:rPr lang="en-US" sz="3600" dirty="0" smtClean="0">
                <a:solidFill>
                  <a:srgbClr val="AA1119"/>
                </a:solidFill>
                <a:latin typeface="Algerian" panose="04020705040A02060702" pitchFamily="82" charset="0"/>
              </a:rPr>
              <a:t>“ </a:t>
            </a:r>
            <a:r>
              <a:rPr lang="en-US" sz="3600" u="sng" dirty="0" smtClean="0">
                <a:solidFill>
                  <a:srgbClr val="AA1119"/>
                </a:solidFill>
                <a:latin typeface="Algerian" panose="04020705040A02060702" pitchFamily="82" charset="0"/>
              </a:rPr>
              <a:t>Unity </a:t>
            </a:r>
            <a:r>
              <a:rPr lang="en-US" sz="3600" u="sng" dirty="0">
                <a:solidFill>
                  <a:srgbClr val="AA1119"/>
                </a:solidFill>
                <a:latin typeface="Algerian" panose="04020705040A02060702" pitchFamily="82" charset="0"/>
              </a:rPr>
              <a:t>makes strength</a:t>
            </a:r>
            <a:r>
              <a:rPr lang="en-US" sz="3600" dirty="0">
                <a:solidFill>
                  <a:srgbClr val="AA1119"/>
                </a:solidFill>
                <a:latin typeface="Algerian" panose="04020705040A02060702" pitchFamily="82" charset="0"/>
              </a:rPr>
              <a:t>"</a:t>
            </a:r>
            <a:endParaRPr lang="bg-BG" sz="3600" dirty="0">
              <a:solidFill>
                <a:srgbClr val="AA11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864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Ð½Ð¾ÑÐ¸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8" y="299017"/>
            <a:ext cx="4893625" cy="626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Image result for Ð½Ð¾ÑÐ¸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888" y="299019"/>
            <a:ext cx="4800379" cy="626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Ð½Ð¾ÑÐ¸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25" y="532847"/>
            <a:ext cx="4308363" cy="580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0163" y="2889543"/>
            <a:ext cx="9875520" cy="135636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</a:t>
            </a:r>
            <a:b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</a:t>
            </a:r>
            <a:b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</a:t>
            </a:r>
            <a:b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</a:t>
            </a:r>
            <a:b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</a:t>
            </a:r>
            <a:b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</a:t>
            </a:r>
            <a:b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</a:t>
            </a:r>
            <a:b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</a:t>
            </a:r>
            <a:b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n</a:t>
            </a:r>
            <a:b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</a:t>
            </a:r>
            <a:b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</a:t>
            </a:r>
            <a:endParaRPr lang="bg-BG" dirty="0">
              <a:cs typeface="Andalus" panose="02020603050405020304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29118" y="1516544"/>
            <a:ext cx="484428" cy="40318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2D874B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C</a:t>
            </a:r>
          </a:p>
          <a:p>
            <a:r>
              <a:rPr lang="en-US" sz="3200" dirty="0" smtClean="0">
                <a:solidFill>
                  <a:srgbClr val="2D874B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L</a:t>
            </a:r>
          </a:p>
          <a:p>
            <a:r>
              <a:rPr lang="en-US" sz="3200" dirty="0" smtClean="0">
                <a:solidFill>
                  <a:srgbClr val="2D874B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O</a:t>
            </a:r>
          </a:p>
          <a:p>
            <a:r>
              <a:rPr lang="en-US" sz="3200" dirty="0" smtClean="0">
                <a:solidFill>
                  <a:srgbClr val="2D874B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T</a:t>
            </a:r>
          </a:p>
          <a:p>
            <a:r>
              <a:rPr lang="en-US" sz="3200" dirty="0" smtClean="0">
                <a:solidFill>
                  <a:srgbClr val="2D874B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H</a:t>
            </a:r>
          </a:p>
          <a:p>
            <a:r>
              <a:rPr lang="en-US" sz="3200" dirty="0" smtClean="0">
                <a:solidFill>
                  <a:srgbClr val="2D874B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I</a:t>
            </a:r>
          </a:p>
          <a:p>
            <a:r>
              <a:rPr lang="en-US" sz="3200" dirty="0" smtClean="0">
                <a:solidFill>
                  <a:srgbClr val="2D874B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N</a:t>
            </a:r>
          </a:p>
          <a:p>
            <a:r>
              <a:rPr lang="en-US" sz="3200" dirty="0" smtClean="0">
                <a:solidFill>
                  <a:srgbClr val="2D874B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g</a:t>
            </a:r>
            <a:endParaRPr lang="bg-BG" sz="1200" dirty="0"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8983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chemeClr val="accent1">
                <a:lumMod val="5000"/>
                <a:lumOff val="95000"/>
              </a:schemeClr>
            </a:gs>
            <a:gs pos="49000">
              <a:schemeClr val="bg1">
                <a:lumMod val="75000"/>
              </a:schemeClr>
            </a:gs>
            <a:gs pos="79000">
              <a:schemeClr val="bg1">
                <a:lumMod val="50000"/>
              </a:schemeClr>
            </a:gs>
            <a:gs pos="100000">
              <a:schemeClr val="accent4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4168678" y="426843"/>
            <a:ext cx="8769350" cy="1363662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The official language is Bulgarian.</a:t>
            </a:r>
          </a:p>
          <a:p>
            <a:pPr marL="45720" indent="0" algn="ctr">
              <a:buNone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Our alphabet was created by</a:t>
            </a:r>
          </a:p>
          <a:p>
            <a:pPr marL="45720" indent="0" algn="ctr">
              <a:buNone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the brothers 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Cyril and Methodius.</a:t>
            </a:r>
            <a:endParaRPr lang="bg-BG" sz="2800" b="1" dirty="0">
              <a:solidFill>
                <a:schemeClr val="accent4">
                  <a:lumMod val="50000"/>
                </a:schemeClr>
              </a:solidFill>
              <a:cs typeface="Andalus" panose="02020603050405020304" pitchFamily="18" charset="-78"/>
            </a:endParaRPr>
          </a:p>
        </p:txBody>
      </p:sp>
      <p:pic>
        <p:nvPicPr>
          <p:cNvPr id="7170" name="Picture 2" descr="Image result for alphabet cyril and methodi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672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alphabet cyril and methodi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2182071"/>
            <a:ext cx="4845051" cy="438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3825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9" name="Picture 7" descr="C:\Users\Computer\Desktop\56648-ksyu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-1" y="1"/>
            <a:ext cx="12192001" cy="7315200"/>
          </a:xfrm>
          <a:prstGeom prst="rect">
            <a:avLst/>
          </a:prstGeom>
          <a:noFill/>
        </p:spPr>
      </p:pic>
      <p:pic>
        <p:nvPicPr>
          <p:cNvPr id="10" name="Picture 6" descr="Файл:BG Sofia coa.sv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98663" y="687055"/>
            <a:ext cx="2357454" cy="2766735"/>
          </a:xfrm>
          <a:prstGeom prst="rect">
            <a:avLst/>
          </a:prstGeom>
          <a:noFill/>
        </p:spPr>
      </p:pic>
      <p:sp>
        <p:nvSpPr>
          <p:cNvPr id="11" name="Текстово поле 10"/>
          <p:cNvSpPr txBox="1"/>
          <p:nvPr/>
        </p:nvSpPr>
        <p:spPr>
          <a:xfrm>
            <a:off x="303945" y="221198"/>
            <a:ext cx="8088924" cy="132343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8000" i="1" dirty="0" smtClean="0">
                <a:solidFill>
                  <a:schemeClr val="bg1"/>
                </a:solidFill>
                <a:latin typeface="BatangChe" pitchFamily="49" charset="-127"/>
                <a:ea typeface="BatangChe" pitchFamily="49" charset="-127"/>
              </a:rPr>
              <a:t>SOFIA </a:t>
            </a:r>
            <a:r>
              <a:rPr lang="en-US" sz="5400" i="1" dirty="0" smtClean="0">
                <a:solidFill>
                  <a:schemeClr val="bg1"/>
                </a:solidFill>
                <a:latin typeface="BatangChe" pitchFamily="49" charset="-127"/>
                <a:ea typeface="BatangChe" pitchFamily="49" charset="-127"/>
              </a:rPr>
              <a:t>– the capital</a:t>
            </a:r>
            <a:endParaRPr lang="bg-BG" sz="8000" i="1" dirty="0">
              <a:solidFill>
                <a:schemeClr val="bg1"/>
              </a:solidFill>
              <a:latin typeface="BatangChe" pitchFamily="49" charset="-127"/>
              <a:ea typeface="BatangChe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10022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chemeClr val="accent1">
                <a:lumMod val="5000"/>
                <a:lumOff val="95000"/>
              </a:schemeClr>
            </a:gs>
            <a:gs pos="49000">
              <a:srgbClr val="FFC000"/>
            </a:gs>
            <a:gs pos="79000">
              <a:srgbClr val="FE7F4C"/>
            </a:gs>
            <a:gs pos="100000">
              <a:srgbClr val="AA111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570948" y="415899"/>
            <a:ext cx="6210331" cy="2500330"/>
          </a:xfrm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Autofit/>
            <a:sp3d extrusionH="57150">
              <a:bevelT w="82550" h="38100" prst="coolSlant"/>
            </a:sp3d>
          </a:bodyPr>
          <a:lstStyle/>
          <a:p>
            <a:pPr algn="r">
              <a:buNone/>
            </a:pPr>
            <a:r>
              <a:rPr lang="en-US" sz="2400" b="1" dirty="0">
                <a:solidFill>
                  <a:srgbClr val="FFC000"/>
                </a:solidFill>
              </a:rPr>
              <a:t>Sofia is </a:t>
            </a:r>
            <a:r>
              <a:rPr lang="en-US" sz="2400" b="1" dirty="0" smtClean="0">
                <a:solidFill>
                  <a:srgbClr val="FFC000"/>
                </a:solidFill>
              </a:rPr>
              <a:t>the </a:t>
            </a:r>
            <a:r>
              <a:rPr lang="en-US" sz="2400" b="1" dirty="0">
                <a:solidFill>
                  <a:srgbClr val="FFC000"/>
                </a:solidFill>
              </a:rPr>
              <a:t>largest city. Founded thousands of years ago, today the city continues to develop </a:t>
            </a:r>
            <a:r>
              <a:rPr lang="en-US" sz="2400" b="1" dirty="0" smtClean="0">
                <a:solidFill>
                  <a:srgbClr val="FFC000"/>
                </a:solidFill>
              </a:rPr>
              <a:t>. At </a:t>
            </a:r>
            <a:r>
              <a:rPr lang="en-US" sz="2400" b="1" dirty="0">
                <a:solidFill>
                  <a:srgbClr val="FFC000"/>
                </a:solidFill>
              </a:rPr>
              <a:t>present, the city has a population of 1,250,000.</a:t>
            </a:r>
            <a:r>
              <a:rPr lang="ru-RU" sz="2400" b="1" dirty="0">
                <a:solidFill>
                  <a:srgbClr val="FFC000"/>
                </a:solidFill>
              </a:rPr>
              <a:t/>
            </a:r>
            <a:br>
              <a:rPr lang="ru-RU" sz="2400" b="1" dirty="0">
                <a:solidFill>
                  <a:srgbClr val="FFC000"/>
                </a:solidFill>
              </a:rPr>
            </a:br>
            <a:r>
              <a:rPr lang="ru-RU" sz="2400" b="1" dirty="0">
                <a:solidFill>
                  <a:srgbClr val="FFC000"/>
                </a:solidFill>
              </a:rPr>
              <a:t/>
            </a:r>
            <a:br>
              <a:rPr lang="ru-RU" sz="2400" b="1" dirty="0">
                <a:solidFill>
                  <a:srgbClr val="FFC000"/>
                </a:solidFill>
              </a:rPr>
            </a:br>
            <a:r>
              <a:rPr lang="ru-RU" sz="2400" b="1" dirty="0">
                <a:solidFill>
                  <a:srgbClr val="FFC000"/>
                </a:solidFill>
              </a:rPr>
              <a:t/>
            </a:r>
            <a:br>
              <a:rPr lang="ru-RU" sz="2400" b="1" dirty="0">
                <a:solidFill>
                  <a:srgbClr val="FFC000"/>
                </a:solidFill>
              </a:rPr>
            </a:br>
            <a:r>
              <a:rPr lang="ru-RU" sz="2400" b="1" dirty="0">
                <a:solidFill>
                  <a:srgbClr val="FFC000"/>
                </a:solidFill>
              </a:rPr>
              <a:t/>
            </a:r>
            <a:br>
              <a:rPr lang="ru-RU" sz="2400" b="1" dirty="0">
                <a:solidFill>
                  <a:srgbClr val="FFC000"/>
                </a:solidFill>
              </a:rPr>
            </a:br>
            <a:endParaRPr lang="bg-BG" sz="2400" b="1" dirty="0">
              <a:solidFill>
                <a:srgbClr val="FFC000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5729542" y="5557657"/>
            <a:ext cx="6034087" cy="8463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buNone/>
            </a:pP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lgerian" panose="04020705040A02060702" pitchFamily="82" charset="0"/>
              </a:rPr>
              <a:t>Motto:   </a:t>
            </a:r>
            <a:r>
              <a:rPr lang="en-US" sz="25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lgerian" panose="04020705040A02060702" pitchFamily="82" charset="0"/>
              </a:rPr>
              <a:t>Grows, but does not </a:t>
            </a:r>
            <a:r>
              <a:rPr lang="en-US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lgerian" panose="04020705040A02060702" pitchFamily="82" charset="0"/>
              </a:rPr>
              <a:t>age</a:t>
            </a:r>
            <a:endParaRPr lang="en-US" sz="25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>
              <a:buNone/>
            </a:pPr>
            <a:r>
              <a:rPr lang="en-US" sz="24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lgerian" panose="04020705040A02060702" pitchFamily="82" charset="0"/>
              </a:rPr>
              <a:t>(</a:t>
            </a:r>
            <a:r>
              <a:rPr lang="en-US" sz="2400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lgerian" panose="04020705040A02060702" pitchFamily="82" charset="0"/>
              </a:rPr>
              <a:t>Расте</a:t>
            </a:r>
            <a:r>
              <a:rPr lang="en-US" sz="24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lgerian" panose="04020705040A02060702" pitchFamily="82" charset="0"/>
              </a:rPr>
              <a:t>, </a:t>
            </a:r>
            <a:r>
              <a:rPr lang="en-US" sz="2400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lgerian" panose="04020705040A02060702" pitchFamily="82" charset="0"/>
              </a:rPr>
              <a:t>но</a:t>
            </a:r>
            <a:r>
              <a:rPr lang="en-US" sz="24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lgerian" panose="04020705040A02060702" pitchFamily="82" charset="0"/>
              </a:rPr>
              <a:t> </a:t>
            </a:r>
            <a:r>
              <a:rPr lang="en-US" sz="2400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lgerian" panose="04020705040A02060702" pitchFamily="82" charset="0"/>
              </a:rPr>
              <a:t>не</a:t>
            </a:r>
            <a:r>
              <a:rPr lang="en-US" sz="24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lgerian" panose="04020705040A02060702" pitchFamily="82" charset="0"/>
              </a:rPr>
              <a:t> </a:t>
            </a:r>
            <a:r>
              <a:rPr lang="en-US" sz="2400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lgerian" panose="04020705040A02060702" pitchFamily="82" charset="0"/>
              </a:rPr>
              <a:t>старее</a:t>
            </a:r>
            <a:r>
              <a:rPr lang="en-US" sz="24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lgerian" panose="04020705040A02060702" pitchFamily="82" charset="0"/>
              </a:rPr>
              <a:t>)</a:t>
            </a:r>
            <a:endParaRPr lang="ru-RU" sz="2400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31748" name="Picture 4" descr="http://www.easytouristguides.com/wp-content/uploads/EasyRotatorStorage/user-content/erc_58_1359302094/content/assets/sofia1-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665" y="1874323"/>
            <a:ext cx="4761910" cy="341429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69" y="199785"/>
            <a:ext cx="5366679" cy="6501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6327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55" y="237506"/>
            <a:ext cx="11756571" cy="6388925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574473" y="795645"/>
            <a:ext cx="4114444" cy="798315"/>
          </a:xfrm>
        </p:spPr>
        <p:txBody>
          <a:bodyPr/>
          <a:lstStyle/>
          <a:p>
            <a:r>
              <a:rPr lang="en-US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P</a:t>
            </a:r>
            <a:r>
              <a:rPr lang="en-US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lovdiv</a:t>
            </a:r>
            <a:endParaRPr lang="bg-BG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13755" y="2437631"/>
            <a:ext cx="8769096" cy="1363806"/>
          </a:xfrm>
        </p:spPr>
        <p:txBody>
          <a:bodyPr>
            <a:normAutofit/>
          </a:bodyPr>
          <a:lstStyle/>
          <a:p>
            <a:r>
              <a:rPr lang="en-US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Plovdiv is the culture capital of Bulgaria.</a:t>
            </a:r>
            <a:endParaRPr lang="bg-BG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133769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32" y="248787"/>
            <a:ext cx="11744696" cy="6384175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70154" y="676892"/>
            <a:ext cx="9966960" cy="1570211"/>
          </a:xfrm>
        </p:spPr>
        <p:txBody>
          <a:bodyPr/>
          <a:lstStyle/>
          <a:p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The Ancient Theatre is Plovdiv’s most famous cultural </a:t>
            </a:r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landmark.</a:t>
            </a:r>
            <a:endParaRPr lang="bg-BG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217999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30" y="249382"/>
            <a:ext cx="11732821" cy="638892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08560" y="546264"/>
            <a:ext cx="9966960" cy="905193"/>
          </a:xfrm>
        </p:spPr>
        <p:txBody>
          <a:bodyPr/>
          <a:lstStyle/>
          <a:p>
            <a:r>
              <a:rPr lang="en-US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The old town </a:t>
            </a:r>
            <a:endParaRPr lang="bg-BG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0889352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chemeClr val="accent1">
                <a:lumMod val="5000"/>
                <a:lumOff val="95000"/>
              </a:schemeClr>
            </a:gs>
            <a:gs pos="49000">
              <a:schemeClr val="bg1">
                <a:lumMod val="75000"/>
              </a:schemeClr>
            </a:gs>
            <a:gs pos="79000">
              <a:schemeClr val="bg1">
                <a:lumMod val="50000"/>
              </a:schemeClr>
            </a:gs>
            <a:gs pos="100000">
              <a:schemeClr val="accent4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620077" y="567542"/>
            <a:ext cx="8769350" cy="136366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4800" b="1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Algerian" panose="04020705040A02060702" pitchFamily="82" charset="0"/>
                <a:cs typeface="Andalus" panose="02020603050405020304" pitchFamily="18" charset="-78"/>
              </a:rPr>
              <a:t>My city </a:t>
            </a:r>
            <a:r>
              <a:rPr lang="en-US" sz="6600" b="1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Algerian" panose="04020705040A02060702" pitchFamily="82" charset="0"/>
                <a:cs typeface="Andalus" panose="02020603050405020304" pitchFamily="18" charset="-78"/>
              </a:rPr>
              <a:t>Sliven</a:t>
            </a:r>
            <a:endParaRPr lang="bg-BG" sz="4800" b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83" y="2157413"/>
            <a:ext cx="6969959" cy="4488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310811"/>
            <a:ext cx="5609785" cy="3693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8426535" y="3932454"/>
            <a:ext cx="2563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err="1">
                <a:solidFill>
                  <a:srgbClr val="00206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Halkata</a:t>
            </a:r>
            <a:r>
              <a:rPr lang="en-US" sz="2400" i="1" dirty="0">
                <a:solidFill>
                  <a:srgbClr val="00206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- The Ring</a:t>
            </a:r>
            <a:endParaRPr lang="bg-BG" sz="2400" i="1" dirty="0">
              <a:solidFill>
                <a:srgbClr val="002060"/>
              </a:solidFill>
              <a:cs typeface="Andalus" panose="02020603050405020304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19235" y="5124730"/>
            <a:ext cx="4378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This is one of the symbols of Sliven</a:t>
            </a:r>
            <a:endParaRPr lang="bg-BG" sz="2000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830686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7 rila lak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07" y="0"/>
            <a:ext cx="9875520" cy="1356360"/>
          </a:xfrm>
        </p:spPr>
        <p:txBody>
          <a:bodyPr>
            <a:normAutofit/>
          </a:bodyPr>
          <a:lstStyle/>
          <a:p>
            <a:r>
              <a:rPr lang="en-US" sz="5400" b="1" dirty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7 </a:t>
            </a:r>
            <a:r>
              <a:rPr lang="en-US" sz="5400" b="1" dirty="0" err="1">
                <a:ln w="10160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Rila</a:t>
            </a:r>
            <a:r>
              <a:rPr lang="en-US" sz="5400" b="1" dirty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Lakes</a:t>
            </a:r>
            <a:endParaRPr lang="bg-BG" sz="5400" b="1" dirty="0">
              <a:ln w="10160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cs typeface="Andalus" panose="02020603050405020304" pitchFamily="18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2136" y="1125527"/>
            <a:ext cx="83749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The 7 </a:t>
            </a:r>
            <a:r>
              <a:rPr lang="en-US" sz="2800" dirty="0" err="1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Rila</a:t>
            </a:r>
            <a:r>
              <a:rPr lang="en-US" sz="2800" dirty="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lakes are one of the most interest views in Bulgaria. </a:t>
            </a:r>
            <a:endParaRPr lang="bg-BG" sz="2800" dirty="0"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12505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rila monast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594" y="665870"/>
            <a:ext cx="4498804" cy="1356360"/>
          </a:xfrm>
        </p:spPr>
        <p:txBody>
          <a:bodyPr>
            <a:noAutofit/>
          </a:bodyPr>
          <a:lstStyle/>
          <a:p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Rilla Monastery</a:t>
            </a:r>
            <a:b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bg-BG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59825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959763" y="2567313"/>
            <a:ext cx="6005366" cy="1741047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lgerian" panose="04020705040A02060702" pitchFamily="82" charset="0"/>
              </a:rPr>
              <a:t>M</a:t>
            </a:r>
            <a:br>
              <a:rPr lang="en-US" dirty="0" smtClean="0">
                <a:latin typeface="Algerian" panose="04020705040A02060702" pitchFamily="82" charset="0"/>
              </a:rPr>
            </a:br>
            <a:r>
              <a:rPr lang="en-US" dirty="0" smtClean="0">
                <a:latin typeface="Algerian" panose="04020705040A02060702" pitchFamily="82" charset="0"/>
              </a:rPr>
              <a:t>o</a:t>
            </a:r>
            <a:br>
              <a:rPr lang="en-US" dirty="0" smtClean="0">
                <a:latin typeface="Algerian" panose="04020705040A02060702" pitchFamily="82" charset="0"/>
              </a:rPr>
            </a:br>
            <a:r>
              <a:rPr lang="en-US" dirty="0" smtClean="0">
                <a:latin typeface="Algerian" panose="04020705040A02060702" pitchFamily="82" charset="0"/>
              </a:rPr>
              <a:t>u</a:t>
            </a:r>
            <a:br>
              <a:rPr lang="en-US" dirty="0" smtClean="0">
                <a:latin typeface="Algerian" panose="04020705040A02060702" pitchFamily="82" charset="0"/>
              </a:rPr>
            </a:br>
            <a:r>
              <a:rPr lang="en-US" dirty="0" smtClean="0">
                <a:latin typeface="Algerian" panose="04020705040A02060702" pitchFamily="82" charset="0"/>
              </a:rPr>
              <a:t>n</a:t>
            </a:r>
            <a:br>
              <a:rPr lang="en-US" dirty="0" smtClean="0">
                <a:latin typeface="Algerian" panose="04020705040A02060702" pitchFamily="82" charset="0"/>
              </a:rPr>
            </a:br>
            <a:r>
              <a:rPr lang="en-US" dirty="0" smtClean="0">
                <a:latin typeface="Algerian" panose="04020705040A02060702" pitchFamily="82" charset="0"/>
              </a:rPr>
              <a:t>t</a:t>
            </a:r>
            <a:br>
              <a:rPr lang="en-US" dirty="0" smtClean="0">
                <a:latin typeface="Algerian" panose="04020705040A02060702" pitchFamily="82" charset="0"/>
              </a:rPr>
            </a:br>
            <a:r>
              <a:rPr lang="en-US" dirty="0" smtClean="0">
                <a:latin typeface="Algerian" panose="04020705040A02060702" pitchFamily="82" charset="0"/>
              </a:rPr>
              <a:t>a</a:t>
            </a:r>
            <a:br>
              <a:rPr lang="en-US" dirty="0" smtClean="0">
                <a:latin typeface="Algerian" panose="04020705040A02060702" pitchFamily="82" charset="0"/>
              </a:rPr>
            </a:br>
            <a:r>
              <a:rPr lang="en-US" dirty="0" smtClean="0">
                <a:latin typeface="Algerian" panose="04020705040A02060702" pitchFamily="82" charset="0"/>
              </a:rPr>
              <a:t>I</a:t>
            </a:r>
            <a:br>
              <a:rPr lang="en-US" dirty="0" smtClean="0">
                <a:latin typeface="Algerian" panose="04020705040A02060702" pitchFamily="82" charset="0"/>
              </a:rPr>
            </a:br>
            <a:r>
              <a:rPr lang="en-US" dirty="0" smtClean="0">
                <a:latin typeface="Algerian" panose="04020705040A02060702" pitchFamily="82" charset="0"/>
              </a:rPr>
              <a:t>n</a:t>
            </a:r>
            <a:br>
              <a:rPr lang="en-US" dirty="0" smtClean="0">
                <a:latin typeface="Algerian" panose="04020705040A02060702" pitchFamily="82" charset="0"/>
              </a:rPr>
            </a:br>
            <a:r>
              <a:rPr lang="en-US" dirty="0" smtClean="0">
                <a:latin typeface="Algerian" panose="04020705040A02060702" pitchFamily="82" charset="0"/>
              </a:rPr>
              <a:t>s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579" y="3630445"/>
            <a:ext cx="5089591" cy="28103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763858" y="3832740"/>
            <a:ext cx="209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2D874B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Pirin</a:t>
            </a:r>
            <a:r>
              <a:rPr lang="en-US" sz="2400" dirty="0">
                <a:solidFill>
                  <a:srgbClr val="2D874B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mountain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79" y="355007"/>
            <a:ext cx="5089591" cy="29720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42" name="Picture 2" descr="Image result for ÑÐ¸Ð»Ð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259" y="3697234"/>
            <a:ext cx="4883204" cy="28758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8" name="Rectangle 7"/>
          <p:cNvSpPr/>
          <p:nvPr/>
        </p:nvSpPr>
        <p:spPr>
          <a:xfrm>
            <a:off x="7349761" y="3753517"/>
            <a:ext cx="36503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2D874B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Rila</a:t>
            </a:r>
            <a:r>
              <a:rPr lang="en-US" sz="2400" dirty="0">
                <a:solidFill>
                  <a:srgbClr val="2D874B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– the highest mountain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4259" y="355007"/>
            <a:ext cx="4883204" cy="30828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6919403" y="498715"/>
            <a:ext cx="5272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2D874B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Rhodope – the most extensive mountain </a:t>
            </a:r>
            <a:endParaRPr lang="bg-BG" sz="2400" dirty="0">
              <a:solidFill>
                <a:srgbClr val="2D874B"/>
              </a:solidFill>
              <a:cs typeface="Andalus" panose="02020603050405020304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434" y="469051"/>
            <a:ext cx="53158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2D874B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Balkan mountain – the longest mountain</a:t>
            </a:r>
          </a:p>
        </p:txBody>
      </p:sp>
    </p:spTree>
    <p:extLst>
      <p:ext uri="{BB962C8B-B14F-4D97-AF65-F5344CB8AC3E}">
        <p14:creationId xmlns:p14="http://schemas.microsoft.com/office/powerpoint/2010/main" val="23834743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9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100000">
              <a:srgbClr val="339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006" y="1158345"/>
            <a:ext cx="9966960" cy="292608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smtClean="0">
                <a:effectLst>
                  <a:reflection blurRad="6350" stA="55000" endA="300" endPos="45500" dir="5400000" sy="-100000" algn="bl" rotWithShape="0"/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Bulgarian money</a:t>
            </a:r>
            <a:endParaRPr lang="bg-BG" b="1" dirty="0">
              <a:effectLst>
                <a:reflection blurRad="6350" stA="55000" endA="300" endPos="45500" dir="5400000" sy="-100000" algn="bl" rotWithShape="0"/>
              </a:effectLst>
              <a:cs typeface="Andalus" panose="02020603050405020304" pitchFamily="18" charset="-78"/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8613">
            <a:off x="8497512" y="4453879"/>
            <a:ext cx="3590925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40659">
            <a:off x="5709797" y="4454456"/>
            <a:ext cx="3476195" cy="1954049"/>
          </a:xfrm>
          <a:prstGeom prst="rect">
            <a:avLst/>
          </a:prstGeom>
        </p:spPr>
      </p:pic>
      <p:pic>
        <p:nvPicPr>
          <p:cNvPr id="1028" name="Picture 4" descr="Image result for 5 ÑÑÐ¾ÑÐ¸Ð½ÐºÐ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5028">
            <a:off x="2458132" y="1541722"/>
            <a:ext cx="1265272" cy="126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10 ÑÑÐ¾ÑÐ¸Ð½ÐºÐ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8786">
            <a:off x="4018578" y="1518430"/>
            <a:ext cx="1341399" cy="134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65177">
            <a:off x="5541836" y="839668"/>
            <a:ext cx="1387453" cy="1387453"/>
          </a:xfrm>
          <a:prstGeom prst="rect">
            <a:avLst/>
          </a:prstGeom>
        </p:spPr>
      </p:pic>
      <p:pic>
        <p:nvPicPr>
          <p:cNvPr id="1032" name="Picture 8" descr="Related 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4819">
            <a:off x="9869953" y="1630605"/>
            <a:ext cx="1748646" cy="174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2 ÑÑÐ¾ÑÐ¸Ð½ÐºÐ¸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2978">
            <a:off x="1521418" y="537680"/>
            <a:ext cx="1048259" cy="104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lated imag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019" y="455076"/>
            <a:ext cx="1406537" cy="14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lated imag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710" y="1533395"/>
            <a:ext cx="1401503" cy="140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1 ÑÑÐ¾ÑÐ¸Ð½ÐºÐ°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6254">
            <a:off x="468222" y="1708586"/>
            <a:ext cx="1023251" cy="102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2"/>
          <a:srcRect r="5433" b="9694"/>
          <a:stretch/>
        </p:blipFill>
        <p:spPr>
          <a:xfrm rot="1124025">
            <a:off x="2995395" y="4439731"/>
            <a:ext cx="3387761" cy="1857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47420">
            <a:off x="136785" y="4414762"/>
            <a:ext cx="3564216" cy="193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9633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8000">
              <a:srgbClr val="F3898E"/>
            </a:gs>
            <a:gs pos="79000">
              <a:srgbClr val="B54B4B"/>
            </a:gs>
            <a:gs pos="100000">
              <a:srgbClr val="AA111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heart fram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1" y="0"/>
            <a:ext cx="9404350" cy="692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1865313" y="2325688"/>
            <a:ext cx="8769350" cy="1363663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" indent="0" algn="ctr">
              <a:buNone/>
            </a:pPr>
            <a:r>
              <a:rPr lang="en-US" sz="4000" dirty="0">
                <a:solidFill>
                  <a:srgbClr val="AA1119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We love our county not because of its power and wealth but because it`s OURS!</a:t>
            </a:r>
            <a:endParaRPr lang="bg-BG" sz="4000" dirty="0">
              <a:solidFill>
                <a:srgbClr val="AA1119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67293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30690" y="1536065"/>
            <a:ext cx="5985601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Righ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000" b="1" dirty="0" smtClean="0">
                <a:ln w="28575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966E"/>
                </a:solidFill>
                <a:latin typeface="Algerian" panose="04020705040A02060702" pitchFamily="82" charset="0"/>
              </a:rPr>
              <a:t>Thank you</a:t>
            </a:r>
            <a:endParaRPr lang="bg-BG" sz="2000" b="1" dirty="0">
              <a:ln w="28575">
                <a:solidFill>
                  <a:schemeClr val="accent2">
                    <a:lumMod val="75000"/>
                  </a:schemeClr>
                </a:solidFill>
              </a:ln>
              <a:solidFill>
                <a:srgbClr val="00966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03864" y="5080167"/>
            <a:ext cx="822544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lgerian" panose="04020705040A02060702" pitchFamily="82" charset="0"/>
              </a:rPr>
              <a:t>Maksim </a:t>
            </a:r>
            <a:r>
              <a:rPr lang="en-US" sz="6600" b="1" dirty="0" err="1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lgerian" panose="04020705040A02060702" pitchFamily="82" charset="0"/>
              </a:rPr>
              <a:t>Kaludov</a:t>
            </a:r>
            <a:r>
              <a:rPr lang="en-US" sz="6600" b="1" dirty="0" smtClean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lgerian" panose="04020705040A02060702" pitchFamily="82" charset="0"/>
              </a:rPr>
              <a:t> </a:t>
            </a:r>
            <a:endParaRPr lang="bg-BG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04050" y="2814846"/>
            <a:ext cx="8107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  <a:latin typeface="Algerian" panose="04020705040A02060702" pitchFamily="82" charset="0"/>
              </a:rPr>
              <a:t>For attention </a:t>
            </a:r>
            <a:r>
              <a:rPr lang="en-US" sz="7200" b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  <a:latin typeface="Algerian" panose="04020705040A02060702" pitchFamily="82" charset="0"/>
                <a:sym typeface="Wingdings" panose="05000000000000000000" pitchFamily="2" charset="2"/>
              </a:rPr>
              <a:t></a:t>
            </a:r>
            <a:endParaRPr lang="bg-BG" sz="7200" dirty="0">
              <a:ln w="28575">
                <a:solidFill>
                  <a:schemeClr val="bg1"/>
                </a:solidFill>
              </a:ln>
              <a:solidFill>
                <a:srgbClr val="C000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66254" y="180115"/>
            <a:ext cx="11845637" cy="1859080"/>
            <a:chOff x="539552" y="0"/>
            <a:chExt cx="8429504" cy="1859080"/>
          </a:xfrm>
        </p:grpSpPr>
        <p:sp>
          <p:nvSpPr>
            <p:cNvPr id="9" name="TextBox 8"/>
            <p:cNvSpPr txBox="1"/>
            <p:nvPr/>
          </p:nvSpPr>
          <p:spPr>
            <a:xfrm>
              <a:off x="940527" y="431075"/>
              <a:ext cx="694384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“CREATING THE BASIS FOR </a:t>
              </a:r>
              <a:r>
                <a:rPr lang="en-US" b="1" dirty="0" smtClean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COEXISTENCE, RESPECT  </a:t>
              </a:r>
              <a:r>
                <a:rPr lang="en-US" b="1" dirty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AND COOPERATION”</a:t>
              </a:r>
              <a:endParaRPr lang="bg-BG" dirty="0"/>
            </a:p>
            <a:p>
              <a:pPr algn="ctr"/>
              <a:r>
                <a:rPr lang="en-US" b="1" dirty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2018-1-RO01- </a:t>
              </a:r>
              <a:r>
                <a:rPr lang="en-US" b="1" dirty="0" smtClean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KA229-049097_5</a:t>
              </a:r>
              <a:endParaRPr lang="bg-BG" dirty="0"/>
            </a:p>
          </p:txBody>
        </p:sp>
        <p:pic>
          <p:nvPicPr>
            <p:cNvPr id="10" name="Obraz 6" descr="C:\Users\Dyrektor\AppData\Local\Temp\Rar$DIa0.952\EU flag-Erasmus+_vect_POS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0"/>
              <a:ext cx="1762125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 descr="logo Romania Sept 1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344" y="0"/>
              <a:ext cx="1300712" cy="1859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HRISTO BOTEV </a:t>
            </a:r>
            <a:r>
              <a:rPr lang="en-US" b="1" dirty="0" smtClean="0">
                <a:solidFill>
                  <a:schemeClr val="bg1"/>
                </a:solidFill>
              </a:rPr>
              <a:t>PRIMARY SCHOOL, Bulgaria, Sliven</a:t>
            </a:r>
            <a:endParaRPr lang="bg-BG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9561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Custom 2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2D874B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308</TotalTime>
  <Words>270</Words>
  <Application>Microsoft Office PowerPoint</Application>
  <PresentationFormat>Widescreen</PresentationFormat>
  <Paragraphs>58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Aharoni</vt:lpstr>
      <vt:lpstr>Algerian</vt:lpstr>
      <vt:lpstr>Andalus</vt:lpstr>
      <vt:lpstr>BatangChe</vt:lpstr>
      <vt:lpstr>Calibri</vt:lpstr>
      <vt:lpstr>Corbel</vt:lpstr>
      <vt:lpstr>Wingdings</vt:lpstr>
      <vt:lpstr>Basis</vt:lpstr>
      <vt:lpstr>PowerPoint Presentation</vt:lpstr>
      <vt:lpstr>PowerPoint Presentation</vt:lpstr>
      <vt:lpstr>PowerPoint Presentation</vt:lpstr>
      <vt:lpstr>Bulgaria is one of the oldest European countries with 20-century-old history and traditions.</vt:lpstr>
      <vt:lpstr>-Bulgaria is the only country in Europe which has kept its name till now? </vt:lpstr>
      <vt:lpstr>The crest of Republic Bulgaria</vt:lpstr>
      <vt:lpstr>T r a d I t I o n a l</vt:lpstr>
      <vt:lpstr>PowerPoint Presentation</vt:lpstr>
      <vt:lpstr>PowerPoint Presentation</vt:lpstr>
      <vt:lpstr>PowerPoint Presentation</vt:lpstr>
      <vt:lpstr>Plovdiv</vt:lpstr>
      <vt:lpstr>The Ancient Theatre is Plovdiv’s most famous cultural landmark.</vt:lpstr>
      <vt:lpstr>The old town </vt:lpstr>
      <vt:lpstr>PowerPoint Presentation</vt:lpstr>
      <vt:lpstr>7 Rila Lakes</vt:lpstr>
      <vt:lpstr>Rilla Monastery </vt:lpstr>
      <vt:lpstr>M o u n t a I n s</vt:lpstr>
      <vt:lpstr>Bulgarian money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37</cp:revision>
  <dcterms:created xsi:type="dcterms:W3CDTF">2019-09-13T08:41:34Z</dcterms:created>
  <dcterms:modified xsi:type="dcterms:W3CDTF">2019-09-29T15:00:34Z</dcterms:modified>
</cp:coreProperties>
</file>