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a:xfrm>
            <a:off x="5332412" y="5883275"/>
            <a:ext cx="4324044" cy="365125"/>
          </a:xfrm>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1527848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a:xfrm>
            <a:off x="10951856" y="5867131"/>
            <a:ext cx="551167" cy="365125"/>
          </a:xfrm>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370435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2795831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654C33-FFE6-435D-9391-49AC3A8222E5}" type="datetimeFigureOut">
              <a:rPr lang="bg-BG" smtClean="0"/>
              <a:t>28.11.2019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110512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654C33-FFE6-435D-9391-49AC3A8222E5}" type="datetimeFigureOut">
              <a:rPr lang="bg-BG" smtClean="0"/>
              <a:t>28.11.2019</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425275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654C33-FFE6-435D-9391-49AC3A8222E5}" type="datetimeFigureOut">
              <a:rPr lang="bg-BG" smtClean="0"/>
              <a:t>28.11.2019</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1521907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654C33-FFE6-435D-9391-49AC3A8222E5}" type="datetimeFigureOut">
              <a:rPr lang="bg-BG" smtClean="0"/>
              <a:t>28.11.2019</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54715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654C33-FFE6-435D-9391-49AC3A8222E5}" type="datetimeFigureOut">
              <a:rPr lang="bg-BG" smtClean="0"/>
              <a:t>28.11.2019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51051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654C33-FFE6-435D-9391-49AC3A8222E5}" type="datetimeFigureOut">
              <a:rPr lang="bg-BG" smtClean="0"/>
              <a:t>28.11.2019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4091450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654C33-FFE6-435D-9391-49AC3A8222E5}" type="datetimeFigureOut">
              <a:rPr lang="bg-BG" smtClean="0"/>
              <a:t>28.11.2019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315068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1328731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2080667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3596662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416533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4202708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2972822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654C33-FFE6-435D-9391-49AC3A8222E5}" type="datetimeFigureOut">
              <a:rPr lang="bg-BG" smtClean="0"/>
              <a:t>28.11.2019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8D4696F-CF82-4ABA-80E4-67FC49D8F29B}" type="slidenum">
              <a:rPr lang="bg-BG" smtClean="0"/>
              <a:t>‹#›</a:t>
            </a:fld>
            <a:endParaRPr lang="bg-BG"/>
          </a:p>
        </p:txBody>
      </p:sp>
    </p:spTree>
    <p:extLst>
      <p:ext uri="{BB962C8B-B14F-4D97-AF65-F5344CB8AC3E}">
        <p14:creationId xmlns:p14="http://schemas.microsoft.com/office/powerpoint/2010/main" val="9492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654C33-FFE6-435D-9391-49AC3A8222E5}" type="datetimeFigureOut">
              <a:rPr lang="bg-BG" smtClean="0"/>
              <a:t>28.11.2019</a:t>
            </a:fld>
            <a:endParaRPr lang="bg-BG"/>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bg-BG"/>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D4696F-CF82-4ABA-80E4-67FC49D8F29B}" type="slidenum">
              <a:rPr lang="bg-BG" smtClean="0"/>
              <a:t>‹#›</a:t>
            </a:fld>
            <a:endParaRPr lang="bg-BG"/>
          </a:p>
        </p:txBody>
      </p:sp>
    </p:spTree>
    <p:extLst>
      <p:ext uri="{BB962C8B-B14F-4D97-AF65-F5344CB8AC3E}">
        <p14:creationId xmlns:p14="http://schemas.microsoft.com/office/powerpoint/2010/main" val="65208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2640" y="1907177"/>
            <a:ext cx="9144000" cy="1772603"/>
          </a:xfrm>
        </p:spPr>
        <p:txBody>
          <a:bodyPr>
            <a:normAutofit fontScale="90000"/>
          </a:bodyPr>
          <a:lstStyle/>
          <a:p>
            <a:r>
              <a:rPr lang="bg-BG" dirty="0" smtClean="0"/>
              <a:t/>
            </a:r>
            <a:br>
              <a:rPr lang="bg-BG" dirty="0" smtClean="0"/>
            </a:br>
            <a:r>
              <a:rPr lang="en-US" dirty="0"/>
              <a:t>THE BULGARIAN EDUCATIONAL SYSTEM</a:t>
            </a:r>
            <a:endParaRPr lang="bg-BG" dirty="0"/>
          </a:p>
        </p:txBody>
      </p:sp>
      <p:sp>
        <p:nvSpPr>
          <p:cNvPr id="4" name="AutoShape 2" descr="Image result for образователната система в Българ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sp>
        <p:nvSpPr>
          <p:cNvPr id="5" name="AutoShape 4" descr="Image result for образователната система в Българи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pic>
        <p:nvPicPr>
          <p:cNvPr id="6" name="Picture 5"/>
          <p:cNvPicPr>
            <a:picLocks noChangeAspect="1"/>
          </p:cNvPicPr>
          <p:nvPr/>
        </p:nvPicPr>
        <p:blipFill>
          <a:blip r:embed="rId2"/>
          <a:stretch>
            <a:fillRect/>
          </a:stretch>
        </p:blipFill>
        <p:spPr>
          <a:xfrm>
            <a:off x="5508871" y="3713552"/>
            <a:ext cx="5241861" cy="29354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1966823"/>
          </a:xfrm>
          <a:prstGeom prst="rect">
            <a:avLst/>
          </a:prstGeom>
        </p:spPr>
      </p:pic>
    </p:spTree>
    <p:extLst>
      <p:ext uri="{BB962C8B-B14F-4D97-AF65-F5344CB8AC3E}">
        <p14:creationId xmlns:p14="http://schemas.microsoft.com/office/powerpoint/2010/main" val="3282476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594" y="208372"/>
            <a:ext cx="10515600" cy="679904"/>
          </a:xfrm>
          <a:solidFill>
            <a:schemeClr val="accent1"/>
          </a:solidFill>
        </p:spPr>
        <p:txBody>
          <a:bodyPr>
            <a:normAutofit fontScale="90000"/>
          </a:bodyPr>
          <a:lstStyle/>
          <a:p>
            <a:r>
              <a:rPr lang="en-US" dirty="0">
                <a:solidFill>
                  <a:schemeClr val="bg1"/>
                </a:solidFill>
              </a:rPr>
              <a:t>INTRODUCTION </a:t>
            </a:r>
            <a:r>
              <a:rPr lang="bg-BG" dirty="0" smtClean="0">
                <a:solidFill>
                  <a:schemeClr val="bg1"/>
                </a:solidFill>
              </a:rPr>
              <a:t>:</a:t>
            </a:r>
            <a:endParaRPr lang="bg-BG" dirty="0">
              <a:solidFill>
                <a:schemeClr val="bg1"/>
              </a:solidFill>
            </a:endParaRPr>
          </a:p>
        </p:txBody>
      </p:sp>
      <p:sp>
        <p:nvSpPr>
          <p:cNvPr id="3" name="Content Placeholder 2"/>
          <p:cNvSpPr>
            <a:spLocks noGrp="1"/>
          </p:cNvSpPr>
          <p:nvPr>
            <p:ph idx="1"/>
          </p:nvPr>
        </p:nvSpPr>
        <p:spPr>
          <a:xfrm>
            <a:off x="1410789" y="793660"/>
            <a:ext cx="10672354" cy="2589621"/>
          </a:xfrm>
        </p:spPr>
        <p:txBody>
          <a:bodyPr/>
          <a:lstStyle/>
          <a:p>
            <a:pPr marL="0" indent="0" algn="just">
              <a:buNone/>
            </a:pPr>
            <a:r>
              <a:rPr lang="en-US" dirty="0">
                <a:solidFill>
                  <a:srgbClr val="002060"/>
                </a:solidFill>
              </a:rPr>
              <a:t>The education system in the Republic of Bulgaria has a centuries-old tradition, which makes it a national educational system with extensive experience.</a:t>
            </a:r>
          </a:p>
          <a:p>
            <a:pPr marL="0" indent="0" algn="just">
              <a:buNone/>
            </a:pPr>
            <a:r>
              <a:rPr lang="en-US" dirty="0">
                <a:solidFill>
                  <a:srgbClr val="002060"/>
                </a:solidFill>
              </a:rPr>
              <a:t>In this presentation, we will briefly outline the changes that have taken place in the education system since the entry into force of the new Law on Preschool and School Education.</a:t>
            </a:r>
            <a:endParaRPr lang="bg-BG" dirty="0">
              <a:solidFill>
                <a:srgbClr val="002060"/>
              </a:solidFill>
            </a:endParaRPr>
          </a:p>
        </p:txBody>
      </p:sp>
      <p:pic>
        <p:nvPicPr>
          <p:cNvPr id="3074" name="Picture 2" descr="Image result for образователната система в България&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6422" y="3101011"/>
            <a:ext cx="5983968" cy="33651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12571" y="6475605"/>
            <a:ext cx="8621486" cy="369332"/>
          </a:xfrm>
          <a:prstGeom prst="rect">
            <a:avLst/>
          </a:prstGeom>
          <a:solidFill>
            <a:schemeClr val="accent1"/>
          </a:solidFill>
        </p:spPr>
        <p:txBody>
          <a:bodyPr wrap="square" rtlCol="0">
            <a:spAutoFit/>
          </a:bodyPr>
          <a:lstStyle/>
          <a:p>
            <a:pPr algn="ctr"/>
            <a:r>
              <a:rPr lang="en-US" b="1">
                <a:solidFill>
                  <a:schemeClr val="bg1"/>
                </a:solidFill>
              </a:rPr>
              <a:t>HRISTO BOTEV PRIMARY SCHOOL, Sliven</a:t>
            </a:r>
            <a:r>
              <a:rPr lang="bg-BG" b="1">
                <a:solidFill>
                  <a:schemeClr val="bg1"/>
                </a:solidFill>
              </a:rPr>
              <a:t>,</a:t>
            </a:r>
            <a:r>
              <a:rPr lang="en-US" b="1">
                <a:solidFill>
                  <a:schemeClr val="bg1"/>
                </a:solidFill>
              </a:rPr>
              <a:t>Bulgaria</a:t>
            </a:r>
            <a:endParaRPr lang="bg-BG" b="1" dirty="0">
              <a:solidFill>
                <a:schemeClr val="bg1"/>
              </a:solidFill>
            </a:endParaRPr>
          </a:p>
        </p:txBody>
      </p:sp>
    </p:spTree>
    <p:extLst>
      <p:ext uri="{BB962C8B-B14F-4D97-AF65-F5344CB8AC3E}">
        <p14:creationId xmlns:p14="http://schemas.microsoft.com/office/powerpoint/2010/main" val="17642732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568" y="169818"/>
            <a:ext cx="10018713" cy="746759"/>
          </a:xfrm>
          <a:solidFill>
            <a:schemeClr val="accent1"/>
          </a:solidFill>
        </p:spPr>
        <p:txBody>
          <a:bodyPr/>
          <a:lstStyle/>
          <a:p>
            <a:r>
              <a:rPr lang="en-US" dirty="0" smtClean="0">
                <a:solidFill>
                  <a:schemeClr val="bg1"/>
                </a:solidFill>
              </a:rPr>
              <a:t>I. </a:t>
            </a:r>
            <a:r>
              <a:rPr lang="en-US" dirty="0">
                <a:solidFill>
                  <a:schemeClr val="bg1"/>
                </a:solidFill>
              </a:rPr>
              <a:t>Structure of the education system</a:t>
            </a:r>
            <a:endParaRPr lang="bg-BG" dirty="0">
              <a:solidFill>
                <a:schemeClr val="bg1"/>
              </a:solidFill>
            </a:endParaRPr>
          </a:p>
        </p:txBody>
      </p:sp>
      <p:pic>
        <p:nvPicPr>
          <p:cNvPr id="1026" name="Picture 2" descr="НКР"/>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l="-1313" t="51215" r="1313" b="9039"/>
          <a:stretch/>
        </p:blipFill>
        <p:spPr bwMode="auto">
          <a:xfrm>
            <a:off x="1622515" y="1883092"/>
            <a:ext cx="10229850" cy="4648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50423" y="924338"/>
            <a:ext cx="10006148" cy="830997"/>
          </a:xfrm>
          <a:prstGeom prst="rect">
            <a:avLst/>
          </a:prstGeom>
        </p:spPr>
        <p:txBody>
          <a:bodyPr wrap="square">
            <a:spAutoFit/>
          </a:bodyPr>
          <a:lstStyle/>
          <a:p>
            <a:r>
              <a:rPr lang="en-US" sz="2400" dirty="0"/>
              <a:t>In the Republic of Bulgaria, school education up to the age of 16 is compulsory. The training process is organized as follows:</a:t>
            </a:r>
            <a:endParaRPr lang="bg-BG" sz="2400" dirty="0"/>
          </a:p>
        </p:txBody>
      </p:sp>
    </p:spTree>
    <p:extLst>
      <p:ext uri="{BB962C8B-B14F-4D97-AF65-F5344CB8AC3E}">
        <p14:creationId xmlns:p14="http://schemas.microsoft.com/office/powerpoint/2010/main" val="577753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образователната система в България&quot;"/>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48525"/>
          <a:stretch/>
        </p:blipFill>
        <p:spPr bwMode="auto">
          <a:xfrm>
            <a:off x="2272937" y="1132040"/>
            <a:ext cx="9143999" cy="538928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745568" y="169818"/>
            <a:ext cx="10018713" cy="746759"/>
          </a:xfrm>
          <a:solidFill>
            <a:schemeClr val="accent1"/>
          </a:solidFill>
        </p:spPr>
        <p:txBody>
          <a:bodyPr/>
          <a:lstStyle/>
          <a:p>
            <a:r>
              <a:rPr lang="en-US" dirty="0" smtClean="0">
                <a:solidFill>
                  <a:schemeClr val="bg1"/>
                </a:solidFill>
              </a:rPr>
              <a:t>I. </a:t>
            </a:r>
            <a:r>
              <a:rPr lang="en-US" dirty="0">
                <a:solidFill>
                  <a:schemeClr val="bg1"/>
                </a:solidFill>
              </a:rPr>
              <a:t>Structure of the education system</a:t>
            </a:r>
            <a:endParaRPr lang="bg-BG" dirty="0">
              <a:solidFill>
                <a:schemeClr val="bg1"/>
              </a:solidFill>
            </a:endParaRPr>
          </a:p>
        </p:txBody>
      </p:sp>
    </p:spTree>
    <p:extLst>
      <p:ext uri="{BB962C8B-B14F-4D97-AF65-F5344CB8AC3E}">
        <p14:creationId xmlns:p14="http://schemas.microsoft.com/office/powerpoint/2010/main" val="1871881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567" y="770708"/>
            <a:ext cx="10018713" cy="648788"/>
          </a:xfrm>
        </p:spPr>
        <p:txBody>
          <a:bodyPr>
            <a:normAutofit fontScale="90000"/>
          </a:bodyPr>
          <a:lstStyle/>
          <a:p>
            <a:r>
              <a:rPr lang="en-US" b="1" dirty="0" smtClean="0"/>
              <a:t>Preschool </a:t>
            </a:r>
            <a:r>
              <a:rPr lang="en-US" b="1" dirty="0"/>
              <a:t>education</a:t>
            </a:r>
            <a:endParaRPr lang="bg-BG" dirty="0"/>
          </a:p>
        </p:txBody>
      </p:sp>
      <p:sp>
        <p:nvSpPr>
          <p:cNvPr id="3" name="Content Placeholder 2"/>
          <p:cNvSpPr>
            <a:spLocks noGrp="1"/>
          </p:cNvSpPr>
          <p:nvPr>
            <p:ph idx="1"/>
          </p:nvPr>
        </p:nvSpPr>
        <p:spPr>
          <a:xfrm>
            <a:off x="1358537" y="1280160"/>
            <a:ext cx="10646228" cy="3239588"/>
          </a:xfrm>
        </p:spPr>
        <p:txBody>
          <a:bodyPr>
            <a:normAutofit/>
          </a:bodyPr>
          <a:lstStyle/>
          <a:p>
            <a:pPr marL="0" indent="0" algn="just">
              <a:buNone/>
            </a:pPr>
            <a:r>
              <a:rPr lang="en-US" dirty="0">
                <a:solidFill>
                  <a:srgbClr val="002060"/>
                </a:solidFill>
              </a:rPr>
              <a:t>Preschool education in Bulgaria includes children from 3 years of age up to enrollment in the first grade (6/7 years). The pre-school preparation of the children two years before their enrollment in the first grade is compulsory.</a:t>
            </a:r>
          </a:p>
          <a:p>
            <a:pPr marL="0" indent="0" algn="just">
              <a:buNone/>
            </a:pPr>
            <a:r>
              <a:rPr lang="en-US" dirty="0">
                <a:solidFill>
                  <a:srgbClr val="002060"/>
                </a:solidFill>
              </a:rPr>
              <a:t>The main goal of pre-school education in Bulgaria is to build skills and values for the school environment in children. The compulsory two-year pre-school preparation is organized in preparatory groups in kindergartens or in preparatory groups at school and no tuition fee is paid.</a:t>
            </a:r>
            <a:endParaRPr lang="ru-RU" dirty="0">
              <a:solidFill>
                <a:srgbClr val="002060"/>
              </a:solidFill>
            </a:endParaRPr>
          </a:p>
        </p:txBody>
      </p:sp>
      <p:pic>
        <p:nvPicPr>
          <p:cNvPr id="4" name="Picture 2" descr="Image result for образователната система в България&quot;"/>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18486" y="4058890"/>
            <a:ext cx="4041298" cy="270767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732505" y="65315"/>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31739337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0882" y="764178"/>
            <a:ext cx="10018713" cy="698862"/>
          </a:xfrm>
        </p:spPr>
        <p:txBody>
          <a:bodyPr>
            <a:normAutofit fontScale="90000"/>
          </a:bodyPr>
          <a:lstStyle/>
          <a:p>
            <a:pPr fontAlgn="t"/>
            <a:r>
              <a:rPr lang="en-US" dirty="0" smtClean="0"/>
              <a:t>School </a:t>
            </a:r>
            <a:r>
              <a:rPr lang="en-US" dirty="0"/>
              <a:t>education</a:t>
            </a:r>
          </a:p>
        </p:txBody>
      </p:sp>
      <p:sp>
        <p:nvSpPr>
          <p:cNvPr id="3" name="Content Placeholder 2"/>
          <p:cNvSpPr>
            <a:spLocks noGrp="1"/>
          </p:cNvSpPr>
          <p:nvPr>
            <p:ph idx="1"/>
          </p:nvPr>
        </p:nvSpPr>
        <p:spPr>
          <a:xfrm>
            <a:off x="1706379" y="1397726"/>
            <a:ext cx="10018713" cy="2825931"/>
          </a:xfrm>
        </p:spPr>
        <p:txBody>
          <a:bodyPr>
            <a:normAutofit/>
          </a:bodyPr>
          <a:lstStyle/>
          <a:p>
            <a:pPr marL="0" indent="0" algn="just">
              <a:buNone/>
            </a:pPr>
            <a:r>
              <a:rPr lang="en-US" dirty="0">
                <a:solidFill>
                  <a:srgbClr val="002060"/>
                </a:solidFill>
              </a:rPr>
              <a:t>School education in Bulgaria starts at the age of 7. At the discretion of parents / guardians, 6-year-old children may attend school if their physical and mental development permits.</a:t>
            </a:r>
          </a:p>
          <a:p>
            <a:pPr marL="0" indent="0" algn="just">
              <a:buNone/>
            </a:pPr>
            <a:r>
              <a:rPr lang="en-US" dirty="0">
                <a:solidFill>
                  <a:srgbClr val="002060"/>
                </a:solidFill>
              </a:rPr>
              <a:t>School education is by grade level and secondary, and by content the preparation is general and professional.</a:t>
            </a:r>
            <a:endParaRPr lang="bg-BG" dirty="0">
              <a:solidFill>
                <a:srgbClr val="002060"/>
              </a:solidFill>
            </a:endParaRPr>
          </a:p>
        </p:txBody>
      </p:sp>
      <p:pic>
        <p:nvPicPr>
          <p:cNvPr id="4" name="Picture 2" descr="Image result for образователната система в България&quo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259471" y="4295319"/>
            <a:ext cx="4270575" cy="239721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758631" y="91441"/>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14929557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064" y="777241"/>
            <a:ext cx="10018713" cy="803366"/>
          </a:xfrm>
        </p:spPr>
        <p:txBody>
          <a:bodyPr/>
          <a:lstStyle/>
          <a:p>
            <a:r>
              <a:rPr lang="en-US" b="1" dirty="0"/>
              <a:t>Secondary education</a:t>
            </a:r>
            <a:endParaRPr lang="bg-BG" dirty="0"/>
          </a:p>
        </p:txBody>
      </p:sp>
      <p:sp>
        <p:nvSpPr>
          <p:cNvPr id="3" name="Content Placeholder 2"/>
          <p:cNvSpPr>
            <a:spLocks noGrp="1"/>
          </p:cNvSpPr>
          <p:nvPr>
            <p:ph idx="1"/>
          </p:nvPr>
        </p:nvSpPr>
        <p:spPr>
          <a:xfrm>
            <a:off x="1823944" y="1306286"/>
            <a:ext cx="10018713" cy="4693920"/>
          </a:xfrm>
        </p:spPr>
        <p:txBody>
          <a:bodyPr>
            <a:normAutofit/>
          </a:bodyPr>
          <a:lstStyle/>
          <a:p>
            <a:pPr marL="0" indent="0" algn="just">
              <a:buNone/>
            </a:pPr>
            <a:r>
              <a:rPr lang="en-US" dirty="0">
                <a:solidFill>
                  <a:srgbClr val="002060"/>
                </a:solidFill>
              </a:rPr>
              <a:t>Secondary general education is provided in general education schools (3 and 4 years of education) and in specialized schools (4 and 5 years of education).</a:t>
            </a:r>
          </a:p>
          <a:p>
            <a:pPr marL="0" indent="0" algn="just">
              <a:buNone/>
            </a:pPr>
            <a:r>
              <a:rPr lang="en-US" dirty="0">
                <a:solidFill>
                  <a:srgbClr val="002060"/>
                </a:solidFill>
              </a:rPr>
              <a:t>Students are admitted to specialized or vocational schools after passing the entrance exams after VII or VIII class in Bulgarian language and literature, Mathematics, humanities, etc., or under the terms and conditions of Ordinance No. 11 of March 28, 2005 for admission students in public and municipal schools. Restrictions based on race, nationality, gender, ethnic and social background, religion, and social status are not </a:t>
            </a:r>
            <a:r>
              <a:rPr lang="en-US" dirty="0" smtClean="0">
                <a:solidFill>
                  <a:srgbClr val="002060"/>
                </a:solidFill>
              </a:rPr>
              <a:t>allowed</a:t>
            </a:r>
            <a:r>
              <a:rPr lang="bg-BG" dirty="0" smtClean="0">
                <a:solidFill>
                  <a:srgbClr val="002060"/>
                </a:solidFill>
              </a:rPr>
              <a:t>.</a:t>
            </a:r>
            <a:endParaRPr lang="bg-BG" dirty="0">
              <a:solidFill>
                <a:srgbClr val="002060"/>
              </a:solidFill>
            </a:endParaRPr>
          </a:p>
        </p:txBody>
      </p:sp>
      <p:sp>
        <p:nvSpPr>
          <p:cNvPr id="5" name="Title 1"/>
          <p:cNvSpPr txBox="1">
            <a:spLocks/>
          </p:cNvSpPr>
          <p:nvPr/>
        </p:nvSpPr>
        <p:spPr>
          <a:xfrm>
            <a:off x="1797819" y="91441"/>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3849256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253" y="822959"/>
            <a:ext cx="10018713" cy="496389"/>
          </a:xfrm>
        </p:spPr>
        <p:txBody>
          <a:bodyPr>
            <a:normAutofit fontScale="90000"/>
          </a:bodyPr>
          <a:lstStyle/>
          <a:p>
            <a:r>
              <a:rPr lang="en-US" b="1" dirty="0"/>
              <a:t>Higher education</a:t>
            </a:r>
            <a:endParaRPr lang="bg-BG" dirty="0"/>
          </a:p>
        </p:txBody>
      </p:sp>
      <p:sp>
        <p:nvSpPr>
          <p:cNvPr id="3" name="Content Placeholder 2"/>
          <p:cNvSpPr>
            <a:spLocks noGrp="1"/>
          </p:cNvSpPr>
          <p:nvPr>
            <p:ph idx="1"/>
          </p:nvPr>
        </p:nvSpPr>
        <p:spPr>
          <a:xfrm>
            <a:off x="1588813" y="1645920"/>
            <a:ext cx="10442079" cy="4846320"/>
          </a:xfrm>
        </p:spPr>
        <p:txBody>
          <a:bodyPr>
            <a:noAutofit/>
          </a:bodyPr>
          <a:lstStyle/>
          <a:p>
            <a:pPr marL="0" indent="0" algn="just">
              <a:buNone/>
            </a:pPr>
            <a:r>
              <a:rPr lang="en-US" dirty="0">
                <a:solidFill>
                  <a:srgbClr val="002060"/>
                </a:solidFill>
              </a:rPr>
              <a:t>With regard to higher education, it should be noted that the Law in Bulgaria provides full autonomy in the activities of higher education institutions. The higher education system organizes post-secondary education to obtain the following educational qualifications:</a:t>
            </a:r>
          </a:p>
          <a:p>
            <a:pPr marL="0" indent="0" algn="just">
              <a:buNone/>
            </a:pPr>
            <a:r>
              <a:rPr lang="en-US" dirty="0">
                <a:solidFill>
                  <a:srgbClr val="002060"/>
                </a:solidFill>
              </a:rPr>
              <a:t>Bachelor's Degree, for which the acquisition in accordance with the curriculum requires:</a:t>
            </a:r>
          </a:p>
          <a:p>
            <a:pPr marL="0" indent="0" algn="just">
              <a:buNone/>
            </a:pPr>
            <a:r>
              <a:rPr lang="en-US" dirty="0">
                <a:solidFill>
                  <a:srgbClr val="002060"/>
                </a:solidFill>
              </a:rPr>
              <a:t>not less than 180 credits with a period of study of not less than three years - "professional bachelor of ...";</a:t>
            </a:r>
          </a:p>
          <a:p>
            <a:pPr marL="0" indent="0" algn="just">
              <a:buNone/>
            </a:pPr>
            <a:r>
              <a:rPr lang="en-US" dirty="0">
                <a:solidFill>
                  <a:srgbClr val="002060"/>
                </a:solidFill>
              </a:rPr>
              <a:t> not less than 240 credits with a training period of not less than 4 years - "bachelor".</a:t>
            </a:r>
          </a:p>
          <a:p>
            <a:pPr marL="0" indent="0" algn="just">
              <a:buNone/>
            </a:pPr>
            <a:r>
              <a:rPr lang="en-US" dirty="0">
                <a:solidFill>
                  <a:srgbClr val="002060"/>
                </a:solidFill>
              </a:rPr>
              <a:t>The training in the degree "bachelor" under para. 1, item 1 in accordance with the curriculum provides broad-based training or specialized vocational training in professional fields and specialties.</a:t>
            </a:r>
            <a:endParaRPr lang="bg-BG" dirty="0">
              <a:solidFill>
                <a:srgbClr val="002060"/>
              </a:solidFill>
            </a:endParaRPr>
          </a:p>
        </p:txBody>
      </p:sp>
      <p:sp>
        <p:nvSpPr>
          <p:cNvPr id="5" name="Title 1"/>
          <p:cNvSpPr txBox="1">
            <a:spLocks/>
          </p:cNvSpPr>
          <p:nvPr/>
        </p:nvSpPr>
        <p:spPr>
          <a:xfrm>
            <a:off x="1850071" y="104504"/>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2594472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18" y="1038496"/>
            <a:ext cx="10018713" cy="489857"/>
          </a:xfrm>
        </p:spPr>
        <p:txBody>
          <a:bodyPr>
            <a:normAutofit fontScale="90000"/>
          </a:bodyPr>
          <a:lstStyle/>
          <a:p>
            <a:r>
              <a:rPr lang="en-US" b="1" dirty="0"/>
              <a:t>Higher education</a:t>
            </a:r>
            <a:endParaRPr lang="bg-BG" dirty="0"/>
          </a:p>
        </p:txBody>
      </p:sp>
      <p:sp>
        <p:nvSpPr>
          <p:cNvPr id="3" name="Content Placeholder 2"/>
          <p:cNvSpPr>
            <a:spLocks noGrp="1"/>
          </p:cNvSpPr>
          <p:nvPr>
            <p:ph idx="1"/>
          </p:nvPr>
        </p:nvSpPr>
        <p:spPr>
          <a:xfrm>
            <a:off x="1745566" y="1371600"/>
            <a:ext cx="10018713" cy="4807131"/>
          </a:xfrm>
        </p:spPr>
        <p:txBody>
          <a:bodyPr>
            <a:noAutofit/>
          </a:bodyPr>
          <a:lstStyle/>
          <a:p>
            <a:pPr marL="0" indent="0" algn="just">
              <a:buNone/>
            </a:pPr>
            <a:r>
              <a:rPr lang="en-US" b="1" dirty="0"/>
              <a:t>Master's Degree, which requires:</a:t>
            </a:r>
          </a:p>
          <a:p>
            <a:pPr marL="0" indent="0" algn="just">
              <a:buNone/>
            </a:pPr>
            <a:r>
              <a:rPr lang="en-US" b="1" dirty="0"/>
              <a:t>not less than 300 credits according to the syllabus with a training period of not less than 5 years;</a:t>
            </a:r>
          </a:p>
          <a:p>
            <a:pPr marL="0" indent="0" algn="just">
              <a:buNone/>
            </a:pPr>
            <a:r>
              <a:rPr lang="en-US" b="1" dirty="0"/>
              <a:t>not less than 120 credits after having acquired a professional bachelor's degree in ...;</a:t>
            </a:r>
          </a:p>
          <a:p>
            <a:pPr marL="0" indent="0" algn="just">
              <a:buNone/>
            </a:pPr>
            <a:r>
              <a:rPr lang="en-US" b="1" dirty="0"/>
              <a:t>not less than 60 credits after obtaining a Bachelor's Degree.</a:t>
            </a:r>
          </a:p>
          <a:p>
            <a:pPr marL="0" indent="0" algn="just">
              <a:buNone/>
            </a:pPr>
            <a:r>
              <a:rPr lang="en-US" b="1" dirty="0"/>
              <a:t>The Master's degree program provides a thorough fundamental preparation combined with profiling in a particular specialty.</a:t>
            </a:r>
            <a:endParaRPr lang="bg-BG" dirty="0"/>
          </a:p>
        </p:txBody>
      </p:sp>
      <p:sp>
        <p:nvSpPr>
          <p:cNvPr id="5" name="Title 1"/>
          <p:cNvSpPr txBox="1">
            <a:spLocks/>
          </p:cNvSpPr>
          <p:nvPr/>
        </p:nvSpPr>
        <p:spPr>
          <a:xfrm>
            <a:off x="1745568" y="169818"/>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4108457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7190" y="1737360"/>
            <a:ext cx="10154695" cy="3644537"/>
          </a:xfrm>
        </p:spPr>
        <p:txBody>
          <a:bodyPr>
            <a:normAutofit/>
          </a:bodyPr>
          <a:lstStyle/>
          <a:p>
            <a:pPr marL="0" indent="0" algn="just">
              <a:buNone/>
            </a:pPr>
            <a:r>
              <a:rPr lang="en-US" b="1" dirty="0"/>
              <a:t>Doctoral Educational and Scientific Degree - The training is organized in doctoral programs after having obtained a Master's Degree. The period of preparation and independent research work for full-time and independent form of training is up to 3 years, and for part-time and distance learning - up to 4 years. By way of derogation, as may be specified in the regulations of the relevant higher education institution or scientific organization, the period may be extended by up to one year.</a:t>
            </a:r>
            <a:endParaRPr lang="bg-BG" dirty="0"/>
          </a:p>
        </p:txBody>
      </p:sp>
      <p:sp>
        <p:nvSpPr>
          <p:cNvPr id="4" name="Title 1"/>
          <p:cNvSpPr>
            <a:spLocks noGrp="1"/>
          </p:cNvSpPr>
          <p:nvPr>
            <p:ph type="title"/>
          </p:nvPr>
        </p:nvSpPr>
        <p:spPr>
          <a:xfrm>
            <a:off x="1588815" y="1077686"/>
            <a:ext cx="10018713" cy="489857"/>
          </a:xfrm>
        </p:spPr>
        <p:txBody>
          <a:bodyPr>
            <a:normAutofit fontScale="90000"/>
          </a:bodyPr>
          <a:lstStyle/>
          <a:p>
            <a:r>
              <a:rPr lang="en-US" b="1" dirty="0"/>
              <a:t>Higher education</a:t>
            </a:r>
            <a:endParaRPr lang="bg-BG" dirty="0"/>
          </a:p>
        </p:txBody>
      </p:sp>
      <p:sp>
        <p:nvSpPr>
          <p:cNvPr id="6" name="Title 1"/>
          <p:cNvSpPr txBox="1">
            <a:spLocks/>
          </p:cNvSpPr>
          <p:nvPr/>
        </p:nvSpPr>
        <p:spPr>
          <a:xfrm>
            <a:off x="1745568" y="169818"/>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366552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9443" y="731520"/>
            <a:ext cx="10018713" cy="600892"/>
          </a:xfrm>
        </p:spPr>
        <p:txBody>
          <a:bodyPr>
            <a:normAutofit fontScale="90000"/>
          </a:bodyPr>
          <a:lstStyle/>
          <a:p>
            <a:r>
              <a:rPr lang="en-US" b="1" dirty="0"/>
              <a:t>Adult education and training</a:t>
            </a:r>
            <a:endParaRPr lang="bg-BG" dirty="0"/>
          </a:p>
        </p:txBody>
      </p:sp>
      <p:sp>
        <p:nvSpPr>
          <p:cNvPr id="3" name="Content Placeholder 2"/>
          <p:cNvSpPr>
            <a:spLocks noGrp="1"/>
          </p:cNvSpPr>
          <p:nvPr>
            <p:ph idx="1"/>
          </p:nvPr>
        </p:nvSpPr>
        <p:spPr>
          <a:xfrm>
            <a:off x="1471249" y="1071154"/>
            <a:ext cx="10272261" cy="2643050"/>
          </a:xfrm>
        </p:spPr>
        <p:txBody>
          <a:bodyPr>
            <a:normAutofit/>
          </a:bodyPr>
          <a:lstStyle/>
          <a:p>
            <a:pPr marL="0" indent="0" algn="just">
              <a:buNone/>
            </a:pPr>
            <a:r>
              <a:rPr lang="en-US" dirty="0"/>
              <a:t>Adult education and training has been accepted as a tool for the development of human resources in several strategies and in the national plan of Bulgaria. The main goal of adult learning and education is to improve the level of qualification of unemployed and employed persons and to enable them to adapt to the rapidly changing work and living environment.</a:t>
            </a:r>
            <a:endParaRPr lang="bg-BG" dirty="0"/>
          </a:p>
        </p:txBody>
      </p:sp>
      <p:pic>
        <p:nvPicPr>
          <p:cNvPr id="4" name="Content Placeholder 3"/>
          <p:cNvPicPr>
            <a:picLocks noChangeAspect="1"/>
          </p:cNvPicPr>
          <p:nvPr/>
        </p:nvPicPr>
        <p:blipFill rotWithShape="1">
          <a:blip r:embed="rId2"/>
          <a:srcRect l="24821" t="25853" r="41088" b="43314"/>
          <a:stretch/>
        </p:blipFill>
        <p:spPr>
          <a:xfrm>
            <a:off x="3858333" y="3500845"/>
            <a:ext cx="6402926" cy="3255725"/>
          </a:xfrm>
          <a:prstGeom prst="rect">
            <a:avLst/>
          </a:prstGeom>
        </p:spPr>
      </p:pic>
      <p:sp>
        <p:nvSpPr>
          <p:cNvPr id="6" name="Title 1"/>
          <p:cNvSpPr txBox="1">
            <a:spLocks/>
          </p:cNvSpPr>
          <p:nvPr/>
        </p:nvSpPr>
        <p:spPr>
          <a:xfrm>
            <a:off x="1797820" y="0"/>
            <a:ext cx="10018713" cy="746759"/>
          </a:xfrm>
          <a:prstGeom prst="rect">
            <a:avLst/>
          </a:prstGeom>
          <a:solidFill>
            <a:schemeClr val="accent1"/>
          </a:solidFill>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solidFill>
                  <a:schemeClr val="bg1"/>
                </a:solidFill>
              </a:rPr>
              <a:t>I. Structure of the education system</a:t>
            </a:r>
            <a:endParaRPr lang="bg-BG" dirty="0">
              <a:solidFill>
                <a:schemeClr val="bg1"/>
              </a:solidFill>
            </a:endParaRPr>
          </a:p>
        </p:txBody>
      </p:sp>
    </p:spTree>
    <p:extLst>
      <p:ext uri="{BB962C8B-B14F-4D97-AF65-F5344CB8AC3E}">
        <p14:creationId xmlns:p14="http://schemas.microsoft.com/office/powerpoint/2010/main" val="2659597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065" y="176350"/>
            <a:ext cx="10018713" cy="751114"/>
          </a:xfrm>
          <a:solidFill>
            <a:schemeClr val="accent1"/>
          </a:solidFill>
        </p:spPr>
        <p:txBody>
          <a:bodyPr>
            <a:normAutofit/>
          </a:bodyPr>
          <a:lstStyle/>
          <a:p>
            <a:r>
              <a:rPr lang="en-US" b="1" dirty="0">
                <a:solidFill>
                  <a:schemeClr val="bg1"/>
                </a:solidFill>
              </a:rPr>
              <a:t>II. Where is Bulgarian education in Europe?</a:t>
            </a:r>
            <a:endParaRPr lang="bg-BG" b="1" dirty="0">
              <a:solidFill>
                <a:schemeClr val="bg1"/>
              </a:solidFill>
            </a:endParaRPr>
          </a:p>
        </p:txBody>
      </p:sp>
      <p:sp>
        <p:nvSpPr>
          <p:cNvPr id="3" name="Content Placeholder 2"/>
          <p:cNvSpPr>
            <a:spLocks noGrp="1"/>
          </p:cNvSpPr>
          <p:nvPr>
            <p:ph idx="1"/>
          </p:nvPr>
        </p:nvSpPr>
        <p:spPr>
          <a:xfrm>
            <a:off x="1680252" y="1045028"/>
            <a:ext cx="10018713" cy="2512423"/>
          </a:xfrm>
        </p:spPr>
        <p:txBody>
          <a:bodyPr/>
          <a:lstStyle/>
          <a:p>
            <a:pPr marL="0" indent="0" algn="just">
              <a:buNone/>
            </a:pPr>
            <a:r>
              <a:rPr lang="en-US" dirty="0">
                <a:solidFill>
                  <a:srgbClr val="002060"/>
                </a:solidFill>
              </a:rPr>
              <a:t>In Bulgaria, more attention is paid to inclusive education.</a:t>
            </a:r>
          </a:p>
          <a:p>
            <a:pPr marL="0" indent="0" algn="just">
              <a:buNone/>
            </a:pPr>
            <a:r>
              <a:rPr lang="en-US" dirty="0">
                <a:solidFill>
                  <a:srgbClr val="002060"/>
                </a:solidFill>
              </a:rPr>
              <a:t>Bulgaria continues to lag behind most of the EU average on individual indicators in the field of education. Inequality remains a major problem and an objective to overcome within the Union.</a:t>
            </a:r>
            <a:endParaRPr lang="bg-BG" dirty="0">
              <a:solidFill>
                <a:srgbClr val="002060"/>
              </a:solidFill>
            </a:endParaRPr>
          </a:p>
        </p:txBody>
      </p:sp>
      <p:pic>
        <p:nvPicPr>
          <p:cNvPr id="4" name="Picture 3"/>
          <p:cNvPicPr>
            <a:picLocks noChangeAspect="1"/>
          </p:cNvPicPr>
          <p:nvPr/>
        </p:nvPicPr>
        <p:blipFill rotWithShape="1">
          <a:blip r:embed="rId2"/>
          <a:srcRect l="25135" t="14911" r="40328" b="52232"/>
          <a:stretch/>
        </p:blipFill>
        <p:spPr>
          <a:xfrm>
            <a:off x="4140924" y="3487782"/>
            <a:ext cx="5904413" cy="3158176"/>
          </a:xfrm>
          <a:prstGeom prst="rect">
            <a:avLst/>
          </a:prstGeom>
        </p:spPr>
      </p:pic>
    </p:spTree>
    <p:extLst>
      <p:ext uri="{BB962C8B-B14F-4D97-AF65-F5344CB8AC3E}">
        <p14:creationId xmlns:p14="http://schemas.microsoft.com/office/powerpoint/2010/main" val="2402917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16" y="156754"/>
            <a:ext cx="10018713" cy="1750423"/>
          </a:xfrm>
          <a:solidFill>
            <a:schemeClr val="accent1"/>
          </a:solidFill>
        </p:spPr>
        <p:txBody>
          <a:bodyPr>
            <a:normAutofit fontScale="90000"/>
          </a:bodyPr>
          <a:lstStyle/>
          <a:p>
            <a:r>
              <a:rPr lang="en-US" b="1" dirty="0">
                <a:solidFill>
                  <a:schemeClr val="bg1"/>
                </a:solidFill>
              </a:rPr>
              <a:t>Increasing participation in high quality education and care for young children is a challenge</a:t>
            </a:r>
            <a:endParaRPr lang="bg-BG" dirty="0">
              <a:solidFill>
                <a:schemeClr val="bg1"/>
              </a:solidFill>
            </a:endParaRPr>
          </a:p>
        </p:txBody>
      </p:sp>
      <p:pic>
        <p:nvPicPr>
          <p:cNvPr id="4" name="Content Placeholder 3"/>
          <p:cNvPicPr>
            <a:picLocks noGrp="1" noChangeAspect="1"/>
          </p:cNvPicPr>
          <p:nvPr>
            <p:ph idx="1"/>
          </p:nvPr>
        </p:nvPicPr>
        <p:blipFill rotWithShape="1">
          <a:blip r:embed="rId2"/>
          <a:srcRect l="24820" t="45087" r="41777" b="23121"/>
          <a:stretch/>
        </p:blipFill>
        <p:spPr>
          <a:xfrm>
            <a:off x="2899954" y="2599508"/>
            <a:ext cx="7206855" cy="3856617"/>
          </a:xfrm>
          <a:prstGeom prst="rect">
            <a:avLst/>
          </a:prstGeom>
        </p:spPr>
      </p:pic>
    </p:spTree>
    <p:extLst>
      <p:ext uri="{BB962C8B-B14F-4D97-AF65-F5344CB8AC3E}">
        <p14:creationId xmlns:p14="http://schemas.microsoft.com/office/powerpoint/2010/main" val="3266262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01" y="1025436"/>
            <a:ext cx="10494329" cy="1012372"/>
          </a:xfrm>
          <a:solidFill>
            <a:schemeClr val="accent1"/>
          </a:solidFill>
        </p:spPr>
        <p:txBody>
          <a:bodyPr>
            <a:normAutofit/>
          </a:bodyPr>
          <a:lstStyle/>
          <a:p>
            <a:r>
              <a:rPr lang="en-US" b="1" dirty="0">
                <a:solidFill>
                  <a:schemeClr val="bg1"/>
                </a:solidFill>
              </a:rPr>
              <a:t>Early school leaving (ESL).</a:t>
            </a:r>
            <a:endParaRPr lang="bg-BG" dirty="0">
              <a:solidFill>
                <a:schemeClr val="bg1"/>
              </a:solidFill>
            </a:endParaRPr>
          </a:p>
        </p:txBody>
      </p:sp>
      <p:pic>
        <p:nvPicPr>
          <p:cNvPr id="4" name="Content Placeholder 3"/>
          <p:cNvPicPr>
            <a:picLocks noGrp="1" noChangeAspect="1"/>
          </p:cNvPicPr>
          <p:nvPr>
            <p:ph idx="1"/>
          </p:nvPr>
        </p:nvPicPr>
        <p:blipFill rotWithShape="1">
          <a:blip r:embed="rId2"/>
          <a:srcRect l="25526" t="18327" r="41689" b="51203"/>
          <a:stretch/>
        </p:blipFill>
        <p:spPr>
          <a:xfrm>
            <a:off x="2899955" y="2560321"/>
            <a:ext cx="7350161" cy="3840478"/>
          </a:xfrm>
          <a:prstGeom prst="rect">
            <a:avLst/>
          </a:prstGeom>
        </p:spPr>
      </p:pic>
      <p:sp>
        <p:nvSpPr>
          <p:cNvPr id="6" name="Title 1"/>
          <p:cNvSpPr txBox="1">
            <a:spLocks/>
          </p:cNvSpPr>
          <p:nvPr/>
        </p:nvSpPr>
        <p:spPr>
          <a:xfrm>
            <a:off x="1797820" y="150224"/>
            <a:ext cx="10018713" cy="751114"/>
          </a:xfrm>
          <a:prstGeom prst="rect">
            <a:avLst/>
          </a:prstGeom>
          <a:solidFill>
            <a:schemeClr val="accent1"/>
          </a:solidFill>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solidFill>
                  <a:schemeClr val="bg1"/>
                </a:solidFill>
              </a:rPr>
              <a:t>II.</a:t>
            </a:r>
            <a:r>
              <a:rPr lang="bg-BG" b="1" dirty="0" smtClean="0">
                <a:solidFill>
                  <a:schemeClr val="bg1"/>
                </a:solidFill>
              </a:rPr>
              <a:t> </a:t>
            </a:r>
            <a:r>
              <a:rPr lang="en-US" b="1" dirty="0">
                <a:solidFill>
                  <a:schemeClr val="bg1"/>
                </a:solidFill>
              </a:rPr>
              <a:t>Where is Bulgarian education in Europe?</a:t>
            </a:r>
            <a:endParaRPr lang="bg-BG" b="1" dirty="0">
              <a:solidFill>
                <a:schemeClr val="bg1"/>
              </a:solidFill>
            </a:endParaRPr>
          </a:p>
        </p:txBody>
      </p:sp>
    </p:spTree>
    <p:extLst>
      <p:ext uri="{BB962C8B-B14F-4D97-AF65-F5344CB8AC3E}">
        <p14:creationId xmlns:p14="http://schemas.microsoft.com/office/powerpoint/2010/main" val="2942613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253" y="1005840"/>
            <a:ext cx="10018713" cy="966651"/>
          </a:xfrm>
          <a:solidFill>
            <a:schemeClr val="accent1"/>
          </a:solidFill>
        </p:spPr>
        <p:txBody>
          <a:bodyPr>
            <a:normAutofit fontScale="90000"/>
          </a:bodyPr>
          <a:lstStyle/>
          <a:p>
            <a:r>
              <a:rPr lang="en-US" b="1" dirty="0">
                <a:solidFill>
                  <a:schemeClr val="bg1"/>
                </a:solidFill>
              </a:rPr>
              <a:t>In Bulgaria, teaching staff is among the fastest aging in the EU.</a:t>
            </a:r>
            <a:endParaRPr lang="bg-BG" dirty="0">
              <a:solidFill>
                <a:schemeClr val="bg1"/>
              </a:solidFill>
            </a:endParaRPr>
          </a:p>
        </p:txBody>
      </p:sp>
      <p:pic>
        <p:nvPicPr>
          <p:cNvPr id="4" name="Content Placeholder 3"/>
          <p:cNvPicPr>
            <a:picLocks noGrp="1" noChangeAspect="1"/>
          </p:cNvPicPr>
          <p:nvPr>
            <p:ph idx="1"/>
          </p:nvPr>
        </p:nvPicPr>
        <p:blipFill rotWithShape="1">
          <a:blip r:embed="rId2"/>
          <a:srcRect l="25526" t="53588" r="39918" b="14773"/>
          <a:stretch/>
        </p:blipFill>
        <p:spPr>
          <a:xfrm>
            <a:off x="2504148" y="2194560"/>
            <a:ext cx="8455588" cy="4352648"/>
          </a:xfrm>
          <a:prstGeom prst="rect">
            <a:avLst/>
          </a:prstGeom>
        </p:spPr>
      </p:pic>
      <p:sp>
        <p:nvSpPr>
          <p:cNvPr id="5" name="Title 1"/>
          <p:cNvSpPr txBox="1">
            <a:spLocks/>
          </p:cNvSpPr>
          <p:nvPr/>
        </p:nvSpPr>
        <p:spPr>
          <a:xfrm>
            <a:off x="1641065" y="176350"/>
            <a:ext cx="10018713" cy="751114"/>
          </a:xfrm>
          <a:prstGeom prst="rect">
            <a:avLst/>
          </a:prstGeom>
          <a:solidFill>
            <a:schemeClr val="accent1"/>
          </a:solidFill>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err="1" smtClean="0">
                <a:solidFill>
                  <a:schemeClr val="bg1"/>
                </a:solidFill>
              </a:rPr>
              <a:t>II.Where</a:t>
            </a:r>
            <a:r>
              <a:rPr lang="en-US" b="1" dirty="0" smtClean="0">
                <a:solidFill>
                  <a:schemeClr val="bg1"/>
                </a:solidFill>
              </a:rPr>
              <a:t> </a:t>
            </a:r>
            <a:r>
              <a:rPr lang="en-US" b="1" dirty="0">
                <a:solidFill>
                  <a:schemeClr val="bg1"/>
                </a:solidFill>
              </a:rPr>
              <a:t>is Bulgarian education in Europe?</a:t>
            </a:r>
            <a:endParaRPr lang="bg-BG" b="1" dirty="0">
              <a:solidFill>
                <a:schemeClr val="bg1"/>
              </a:solidFill>
            </a:endParaRPr>
          </a:p>
        </p:txBody>
      </p:sp>
    </p:spTree>
    <p:extLst>
      <p:ext uri="{BB962C8B-B14F-4D97-AF65-F5344CB8AC3E}">
        <p14:creationId xmlns:p14="http://schemas.microsoft.com/office/powerpoint/2010/main" val="13217766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5346" y="2627699"/>
            <a:ext cx="11176654" cy="1754326"/>
          </a:xfrm>
          <a:prstGeom prst="rect">
            <a:avLst/>
          </a:prstGeom>
          <a:solidFill>
            <a:schemeClr val="accent1"/>
          </a:solidFill>
        </p:spPr>
        <p:txBody>
          <a:bodyPr wrap="square" lIns="91440" tIns="45720" rIns="91440" bIns="45720">
            <a:spAutoFit/>
          </a:bodyPr>
          <a:lstStyle/>
          <a:p>
            <a:pPr algn="ctr"/>
            <a:r>
              <a:rPr 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THANK YOU FOR YOUR ATTENTION!</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6138427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109</TotalTime>
  <Words>816</Words>
  <Application>Microsoft Office PowerPoint</Application>
  <PresentationFormat>Widescreen</PresentationFormat>
  <Paragraphs>49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Corbel</vt:lpstr>
      <vt:lpstr>Parallax</vt:lpstr>
      <vt:lpstr> THE BULGARIAN EDUCATIONAL SYSTEM</vt:lpstr>
      <vt:lpstr>INTRODUCTION :</vt:lpstr>
      <vt:lpstr>I. Structure of the education system</vt:lpstr>
      <vt:lpstr>I. Structure of the education system</vt:lpstr>
      <vt:lpstr>Preschool education</vt:lpstr>
      <vt:lpstr>School education</vt:lpstr>
      <vt:lpstr>Secondary education</vt:lpstr>
      <vt:lpstr>Higher education</vt:lpstr>
      <vt:lpstr>Higher education</vt:lpstr>
      <vt:lpstr>Higher education</vt:lpstr>
      <vt:lpstr>Adult education and training</vt:lpstr>
      <vt:lpstr>II. Where is Bulgarian education in Europe?</vt:lpstr>
      <vt:lpstr>Increasing participation in high quality education and care for young children is a challenge</vt:lpstr>
      <vt:lpstr>Early school leaving (ESL).</vt:lpstr>
      <vt:lpstr>In Bulgaria, teaching staff is among the fastest aging in the EU.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ОБРАЗОВАТЕЛНАТА СИСТЕМА В БЪЛГАРИЯ</dc:title>
  <dc:creator>user</dc:creator>
  <cp:lastModifiedBy>user</cp:lastModifiedBy>
  <cp:revision>15</cp:revision>
  <dcterms:created xsi:type="dcterms:W3CDTF">2019-11-22T23:14:39Z</dcterms:created>
  <dcterms:modified xsi:type="dcterms:W3CDTF">2019-11-28T20:06:30Z</dcterms:modified>
</cp:coreProperties>
</file>