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88" r:id="rId3"/>
    <p:sldId id="282" r:id="rId4"/>
    <p:sldId id="265" r:id="rId5"/>
    <p:sldId id="274" r:id="rId6"/>
    <p:sldId id="292" r:id="rId7"/>
    <p:sldId id="291" r:id="rId8"/>
    <p:sldId id="273" r:id="rId9"/>
    <p:sldId id="269" r:id="rId10"/>
    <p:sldId id="289" r:id="rId11"/>
    <p:sldId id="276" r:id="rId12"/>
    <p:sldId id="293" r:id="rId13"/>
    <p:sldId id="278" r:id="rId14"/>
    <p:sldId id="271" r:id="rId15"/>
    <p:sldId id="259" r:id="rId16"/>
    <p:sldId id="281" r:id="rId17"/>
    <p:sldId id="270" r:id="rId18"/>
    <p:sldId id="264" r:id="rId19"/>
    <p:sldId id="261" r:id="rId20"/>
    <p:sldId id="266" r:id="rId21"/>
    <p:sldId id="284" r:id="rId22"/>
    <p:sldId id="290" r:id="rId23"/>
    <p:sldId id="279" r:id="rId24"/>
    <p:sldId id="257" r:id="rId25"/>
    <p:sldId id="258" r:id="rId26"/>
    <p:sldId id="268" r:id="rId27"/>
    <p:sldId id="275" r:id="rId28"/>
    <p:sldId id="263" r:id="rId29"/>
    <p:sldId id="285" r:id="rId30"/>
    <p:sldId id="283" r:id="rId31"/>
    <p:sldId id="280" r:id="rId32"/>
    <p:sldId id="277" r:id="rId33"/>
    <p:sldId id="260" r:id="rId34"/>
    <p:sldId id="262" r:id="rId35"/>
    <p:sldId id="286" r:id="rId36"/>
    <p:sldId id="267" r:id="rId37"/>
    <p:sldId id="294" r:id="rId38"/>
    <p:sldId id="287" r:id="rId39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ickwork-HD-R1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5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Freeform 14"/>
          <p:cNvSpPr/>
          <p:nvPr/>
        </p:nvSpPr>
        <p:spPr>
          <a:xfrm rot="21420000">
            <a:off x="-161925" y="293688"/>
            <a:ext cx="11366500" cy="5751512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9" name="5-Point Star 24"/>
          <p:cNvSpPr/>
          <p:nvPr/>
        </p:nvSpPr>
        <p:spPr>
          <a:xfrm rot="21420000">
            <a:off x="4221163" y="5111750"/>
            <a:ext cx="515937" cy="51435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/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238" y="4578350"/>
            <a:ext cx="6143625" cy="1163638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3463A80-E7E4-4261-BE06-F8C59DF3B5F7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6350" y="4883150"/>
            <a:ext cx="4048125" cy="1195388"/>
          </a:xfrm>
        </p:spPr>
        <p:txBody>
          <a:bodyPr/>
          <a:lstStyle>
            <a:lvl1pPr algn="r">
              <a:defRPr lang="en-US" sz="54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2025" y="3832225"/>
            <a:ext cx="906463" cy="498475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CAB4593B-BDA7-4124-A481-53AC9D51246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8B280-A619-4AA1-8F87-E81D9BCF786A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1BF9E-E64F-4D22-BDB5-A5FA285D14B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EDE82-AE43-443D-BFB7-BBB9A1A30C52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E1AD4-8F52-401F-8D19-C0FDDD5FAD5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61078-B85C-43A4-9D98-C707BABF0B3B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D13AA-B83F-401A-847C-E54316FACCC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A4523-1DB2-4924-8062-C814DA04BD23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76896-D734-451B-834A-8DEEBBC8924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14EED-5C00-4617-8070-8C6168E4677C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66A82-5597-4AFC-BCB6-3FA06C96795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41ACE-5B58-4919-AEB1-F00266D080C0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26793-7566-4EF6-9772-DED7ABE9C50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46457-68D1-484B-A763-34A792A048C4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7D474-22F3-4A89-9408-B77E12F295F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DDDAC-E524-48CD-A1FC-C97254E0CC0B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080B8-4254-496D-93DC-9B1CEF10DB9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02FBD-87B2-4586-BD5F-9027262243B8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3DBBB-52EA-42C7-967A-B43E298A444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94181-674B-431D-B6F2-883828E16F88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02B6A-DE48-4B11-8757-DD8BC78F898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/>
          <p:nvPr/>
        </p:nvSpPr>
        <p:spPr>
          <a:xfrm>
            <a:off x="685800" y="892175"/>
            <a:ext cx="609600" cy="585788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10472738" y="292258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/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C7BB0-11C3-4AB1-945E-17CE707EFE5E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19B72-8073-46A7-80A7-D3D49DA6E40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CBDCE-4B06-44F0-BE44-37B7C40D92AC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002DF-165C-4D5D-A947-CBFE9257922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B95F9-BB08-40AE-B523-58E9F7F12A71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C8922-B4EE-4E14-A04E-F48A1919752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92EE8-793D-4043-829D-17D8978617CF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E1551-22E9-4C5A-8B7C-E02DD50D823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BC289-9F90-46B7-82E8-E044A3E1CB7B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B79BD-F9FF-443D-A918-DE3390266D8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8389-4A95-4E50-90A1-D68F2BC651DB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8C2D2-DB2D-4F7E-825A-E223168F316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E3AAF-DD97-4DC9-BA2C-D5D64DE7F2C9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B8FE4-054D-481F-9BBD-8CDBD2D34FF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rickwork-HD-R1a.jpg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-25400" y="0"/>
            <a:ext cx="12004675" cy="6643688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562" cy="6420230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538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750"/>
            <a:ext cx="10396538" cy="331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7738" y="5757863"/>
            <a:ext cx="378460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32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19B272A-6920-4620-B66A-AD86A395CD13}" type="datetimeFigureOut">
              <a:rPr lang="bg-BG"/>
              <a:pPr>
                <a:defRPr/>
              </a:pPr>
              <a:t>05.04.2021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757863"/>
            <a:ext cx="549910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32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0" y="5757863"/>
            <a:ext cx="90805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32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445A20-09FE-4569-931B-B010E82C216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63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2000" kern="12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600" kern="12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ctrTitle"/>
          </p:nvPr>
        </p:nvSpPr>
        <p:spPr bwMode="auto">
          <a:xfrm>
            <a:off x="1668463" y="1971675"/>
            <a:ext cx="9144000" cy="2387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cap="none" smtClean="0"/>
              <a:t>FAMOUS</a:t>
            </a:r>
            <a:r>
              <a:rPr lang="en-US" cap="none" smtClean="0">
                <a:latin typeface="Arial" charset="0"/>
              </a:rPr>
              <a:t> </a:t>
            </a:r>
            <a:r>
              <a:rPr lang="en-US" cap="none" smtClean="0"/>
              <a:t>BULGARIAN PEOPLE</a:t>
            </a:r>
            <a:endParaRPr lang="bg-BG" cap="none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508" y="0"/>
            <a:ext cx="6244045" cy="1166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3"/>
          <p:cNvSpPr>
            <a:spLocks noGrp="1"/>
          </p:cNvSpPr>
          <p:nvPr>
            <p:ph type="title"/>
          </p:nvPr>
        </p:nvSpPr>
        <p:spPr bwMode="auto">
          <a:xfrm>
            <a:off x="881063" y="2201863"/>
            <a:ext cx="10398125" cy="115093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cap="none" dirty="0" smtClean="0"/>
              <a:t>I</a:t>
            </a:r>
            <a:r>
              <a:rPr lang="bg-BG" cap="none" dirty="0" smtClean="0"/>
              <a:t>. </a:t>
            </a:r>
            <a:r>
              <a:rPr lang="en-US" cap="none" dirty="0" smtClean="0"/>
              <a:t> MEDIEVAL TIME</a:t>
            </a:r>
            <a:endParaRPr lang="bg-BG" cap="none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 bwMode="auto">
          <a:xfrm>
            <a:off x="660400" y="241300"/>
            <a:ext cx="10396538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smtClean="0"/>
              <a:t>KHAN ASPARUKH</a:t>
            </a:r>
            <a:r>
              <a:rPr lang="bg-BG" sz="4900" cap="none" smtClean="0"/>
              <a:t/>
            </a:r>
            <a:br>
              <a:rPr lang="bg-BG" sz="4900" cap="none" smtClean="0"/>
            </a:br>
            <a:r>
              <a:rPr lang="en-US" sz="4900" b="1" cap="none" smtClean="0"/>
              <a:t>(about</a:t>
            </a:r>
            <a:r>
              <a:rPr lang="bg-BG" sz="4900" b="1" cap="none" smtClean="0"/>
              <a:t> 640-701</a:t>
            </a:r>
            <a:r>
              <a:rPr lang="en-US" sz="4900" b="1" cap="none" smtClean="0"/>
              <a:t>)</a:t>
            </a:r>
            <a:endParaRPr lang="bg-BG" sz="4900" cap="none" smtClean="0"/>
          </a:p>
        </p:txBody>
      </p:sp>
      <p:pic>
        <p:nvPicPr>
          <p:cNvPr id="22530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8338" y="1657350"/>
            <a:ext cx="2976562" cy="3813175"/>
          </a:xfrm>
        </p:spPr>
      </p:pic>
      <p:sp>
        <p:nvSpPr>
          <p:cNvPr id="22531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948238" y="2416175"/>
            <a:ext cx="5870575" cy="21034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BRAVE WARRIOR AND LEADER, FOUNDER OF DANUBE BULGARIA.</a:t>
            </a:r>
            <a:endParaRPr lang="bg-BG" sz="3600" cap="none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 bwMode="auto">
          <a:xfrm>
            <a:off x="711200" y="306388"/>
            <a:ext cx="10398125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dirty="0" err="1" smtClean="0"/>
              <a:t>Knyaz</a:t>
            </a:r>
            <a:r>
              <a:rPr lang="en-US" sz="4900" cap="none" dirty="0" smtClean="0"/>
              <a:t> ST. BORIS THE FIRST</a:t>
            </a:r>
            <a:r>
              <a:rPr lang="en-US" sz="4900" cap="none" dirty="0"/>
              <a:t/>
            </a:r>
            <a:br>
              <a:rPr lang="en-US" sz="4900" cap="none" dirty="0"/>
            </a:br>
            <a:r>
              <a:rPr lang="en-US" sz="4900" cap="none" dirty="0" smtClean="0"/>
              <a:t> </a:t>
            </a:r>
            <a:r>
              <a:rPr lang="en-US" sz="4900" b="1" cap="none" dirty="0" smtClean="0"/>
              <a:t>(</a:t>
            </a:r>
            <a:r>
              <a:rPr lang="bg-BG" sz="4900" b="1" cap="none" dirty="0" smtClean="0"/>
              <a:t>82</a:t>
            </a:r>
            <a:r>
              <a:rPr lang="en-US" sz="4900" b="1" cap="none" dirty="0" smtClean="0"/>
              <a:t>8</a:t>
            </a:r>
            <a:r>
              <a:rPr lang="bg-BG" sz="4900" b="1" cap="none" dirty="0" smtClean="0"/>
              <a:t>-</a:t>
            </a:r>
            <a:r>
              <a:rPr lang="en-US" sz="4900" b="1" cap="none" dirty="0" smtClean="0"/>
              <a:t>90</a:t>
            </a:r>
            <a:r>
              <a:rPr lang="bg-BG" sz="4900" b="1" cap="none" dirty="0" smtClean="0"/>
              <a:t>7</a:t>
            </a:r>
            <a:r>
              <a:rPr lang="en-US" sz="4900" b="1" cap="none" dirty="0" smtClean="0"/>
              <a:t>)</a:t>
            </a:r>
            <a:endParaRPr lang="bg-BG" sz="4900" cap="none" dirty="0" smtClean="0"/>
          </a:p>
        </p:txBody>
      </p:sp>
      <p:pic>
        <p:nvPicPr>
          <p:cNvPr id="23554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8150" y="1727200"/>
            <a:ext cx="2841625" cy="3787775"/>
          </a:xfrm>
        </p:spPr>
      </p:pic>
      <p:sp>
        <p:nvSpPr>
          <p:cNvPr id="23555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3729038" y="1776413"/>
            <a:ext cx="7688262" cy="38449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Great warrior and diplomat. During his mighty rule Bulgaria became a Christian kingdom. The Slavic alphabet was made  a base for creating books in Bulgarian language.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 bwMode="auto">
          <a:xfrm>
            <a:off x="698500" y="188913"/>
            <a:ext cx="10396538" cy="11588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cap="none" dirty="0" smtClean="0"/>
              <a:t>ST. K</a:t>
            </a:r>
            <a:r>
              <a:rPr lang="en-US" cap="none" dirty="0"/>
              <a:t>I</a:t>
            </a:r>
            <a:r>
              <a:rPr lang="en-US" cap="none" dirty="0" smtClean="0"/>
              <a:t>RIL AND ST. METHODIY</a:t>
            </a:r>
            <a:endParaRPr lang="bg-BG" cap="none" dirty="0" smtClean="0"/>
          </a:p>
        </p:txBody>
      </p:sp>
      <p:pic>
        <p:nvPicPr>
          <p:cNvPr id="24578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0675" y="1384300"/>
            <a:ext cx="3752850" cy="4194175"/>
          </a:xfrm>
        </p:spPr>
      </p:pic>
      <p:sp>
        <p:nvSpPr>
          <p:cNvPr id="24579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073525" y="1749425"/>
            <a:ext cx="7561263" cy="3813175"/>
          </a:xfrm>
        </p:spPr>
        <p:txBody>
          <a:bodyPr wrap="square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THE brothers were born in Tessaloniki, Greece, in a Bulgarian family. They got a good education and created the Slavic alphabet, which was  at first called   Glagolitsa.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St. Cyril and Methodius</a:t>
            </a:r>
            <a:endParaRPr lang="bg-BG" dirty="0"/>
          </a:p>
        </p:txBody>
      </p:sp>
      <p:pic>
        <p:nvPicPr>
          <p:cNvPr id="7" name="Saints Cyril and Methodius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0050" y="2063750"/>
            <a:ext cx="5886450" cy="3311525"/>
          </a:xfrm>
        </p:spPr>
      </p:pic>
    </p:spTree>
    <p:extLst>
      <p:ext uri="{BB962C8B-B14F-4D97-AF65-F5344CB8AC3E}">
        <p14:creationId xmlns:p14="http://schemas.microsoft.com/office/powerpoint/2010/main" val="46558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184150"/>
            <a:ext cx="10396538" cy="115252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cap="none" dirty="0" smtClean="0"/>
              <a:t>ST. KIRIL AND ST. METHODIY</a:t>
            </a:r>
            <a:endParaRPr lang="bg-BG" cap="none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291013" y="2063750"/>
            <a:ext cx="7248525" cy="3311525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lnSpc>
                <a:spcPct val="100000"/>
              </a:lnSpc>
              <a:buFont typeface="Arial" charset="0"/>
              <a:buNone/>
            </a:pPr>
            <a:r>
              <a:rPr lang="en-US" sz="4000" cap="none" dirty="0" smtClean="0"/>
              <a:t>They were great diplomats. </a:t>
            </a:r>
          </a:p>
          <a:p>
            <a:pPr algn="ctr" eaLnBrk="1" hangingPunct="1">
              <a:lnSpc>
                <a:spcPct val="100000"/>
              </a:lnSpc>
              <a:buFont typeface="Arial" charset="0"/>
              <a:buNone/>
            </a:pPr>
            <a:r>
              <a:rPr lang="en-US" sz="4000" cap="none" dirty="0" err="1" smtClean="0"/>
              <a:t>Kiril</a:t>
            </a:r>
            <a:r>
              <a:rPr lang="en-US" sz="4000" cap="none" dirty="0" smtClean="0"/>
              <a:t> and </a:t>
            </a:r>
            <a:r>
              <a:rPr lang="en-US" sz="4000" cap="none" dirty="0" err="1" smtClean="0"/>
              <a:t>Methodiy</a:t>
            </a:r>
            <a:r>
              <a:rPr lang="en-US" sz="4000" cap="none" dirty="0" smtClean="0"/>
              <a:t> were canonized by the Orthodox Church for their educational work.</a:t>
            </a:r>
            <a:endParaRPr lang="bg-BG" sz="4000" cap="none" dirty="0" smtClean="0"/>
          </a:p>
          <a:p>
            <a:pPr>
              <a:lnSpc>
                <a:spcPct val="100000"/>
              </a:lnSpc>
            </a:pPr>
            <a:endParaRPr lang="bg-BG" sz="1800" cap="none" dirty="0" smtClean="0"/>
          </a:p>
        </p:txBody>
      </p:sp>
      <p:pic>
        <p:nvPicPr>
          <p:cNvPr id="58372" name="Content Placeholder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675" y="1384300"/>
            <a:ext cx="375285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 bwMode="auto">
          <a:xfrm>
            <a:off x="685800" y="293688"/>
            <a:ext cx="10396538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dirty="0" smtClean="0"/>
              <a:t>ST. KLIMENT  OHRIDSKY</a:t>
            </a:r>
            <a:br>
              <a:rPr lang="en-US" sz="4900" cap="none" dirty="0" smtClean="0"/>
            </a:br>
            <a:r>
              <a:rPr lang="en-US" sz="4900" cap="none" dirty="0" smtClean="0"/>
              <a:t> </a:t>
            </a:r>
            <a:r>
              <a:rPr lang="en-US" sz="4900" b="1" cap="none" dirty="0" smtClean="0"/>
              <a:t>(about</a:t>
            </a:r>
            <a:r>
              <a:rPr lang="bg-BG" sz="4900" b="1" cap="none" dirty="0" smtClean="0"/>
              <a:t> 840 - 916</a:t>
            </a:r>
            <a:r>
              <a:rPr lang="en-US" sz="4900" b="1" cap="none" dirty="0" smtClean="0"/>
              <a:t>)</a:t>
            </a:r>
            <a:endParaRPr lang="bg-BG" sz="4900" cap="none" dirty="0" smtClean="0"/>
          </a:p>
        </p:txBody>
      </p:sp>
      <p:pic>
        <p:nvPicPr>
          <p:cNvPr id="25602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2150" y="1641475"/>
            <a:ext cx="2703513" cy="3916363"/>
          </a:xfrm>
        </p:spPr>
      </p:pic>
      <p:sp>
        <p:nvSpPr>
          <p:cNvPr id="25603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3897313" y="2063750"/>
            <a:ext cx="7562850" cy="3311525"/>
          </a:xfrm>
        </p:spPr>
        <p:txBody>
          <a:bodyPr wrap="square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THE FIRST BISHOP PREACHING IN BULGARIAN LANGUAGE. FOUNDER OF THE OHRID BOOK SCHOOL.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NOWADAYS – PATRON OF SOFIA UNIVERSITY.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 bwMode="auto">
          <a:xfrm>
            <a:off x="673100" y="254000"/>
            <a:ext cx="10396538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smtClean="0"/>
              <a:t>TSAR SIMEON THE GREAT</a:t>
            </a:r>
            <a:br>
              <a:rPr lang="en-US" sz="4900" cap="none" smtClean="0"/>
            </a:br>
            <a:r>
              <a:rPr lang="en-US" sz="4900" b="1" cap="none" smtClean="0"/>
              <a:t>(</a:t>
            </a:r>
            <a:r>
              <a:rPr lang="bg-BG" sz="4900" b="1" cap="none" smtClean="0"/>
              <a:t>864-927</a:t>
            </a:r>
            <a:r>
              <a:rPr lang="en-US" sz="4900" b="1" cap="none" smtClean="0"/>
              <a:t>)</a:t>
            </a:r>
            <a:endParaRPr lang="bg-BG" sz="4900" cap="none" smtClean="0"/>
          </a:p>
        </p:txBody>
      </p:sp>
      <p:pic>
        <p:nvPicPr>
          <p:cNvPr id="26626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3" y="1501775"/>
            <a:ext cx="2979737" cy="3971925"/>
          </a:xfrm>
        </p:spPr>
      </p:pic>
      <p:sp>
        <p:nvSpPr>
          <p:cNvPr id="26627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3957638" y="1866900"/>
            <a:ext cx="7564437" cy="3311525"/>
          </a:xfrm>
        </p:spPr>
        <p:txBody>
          <a:bodyPr wrap="square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MIGHTY RULER. GREAT DIPLOMAT. DURING HIS TIME BULGARIA BECAME A KINGDOM WITH BORDERS  ON THREE SEAS.  HIS RULE WAS CALLED THE "GOLDEN AGE OF BULGARIAN CULTURE“.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3"/>
          <p:cNvSpPr txBox="1">
            <a:spLocks/>
          </p:cNvSpPr>
          <p:nvPr/>
        </p:nvSpPr>
        <p:spPr bwMode="auto">
          <a:xfrm>
            <a:off x="881063" y="2201863"/>
            <a:ext cx="1039812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90000"/>
              </a:lnSpc>
            </a:pPr>
            <a:r>
              <a:rPr lang="en-US" sz="5400">
                <a:solidFill>
                  <a:schemeClr val="accent1"/>
                </a:solidFill>
                <a:latin typeface="Impact" pitchFamily="34" charset="0"/>
              </a:rPr>
              <a:t>II</a:t>
            </a:r>
            <a:r>
              <a:rPr lang="bg-BG" sz="5400">
                <a:solidFill>
                  <a:schemeClr val="accent1"/>
                </a:solidFill>
                <a:latin typeface="Impact" pitchFamily="34" charset="0"/>
              </a:rPr>
              <a:t>. </a:t>
            </a:r>
            <a:r>
              <a:rPr lang="en-US" sz="5400">
                <a:solidFill>
                  <a:schemeClr val="accent1"/>
                </a:solidFill>
                <a:latin typeface="Impact" pitchFamily="34" charset="0"/>
              </a:rPr>
              <a:t>REVIVAL TIME</a:t>
            </a:r>
            <a:endParaRPr lang="bg-BG" sz="5400">
              <a:solidFill>
                <a:schemeClr val="accent1"/>
              </a:solidFill>
              <a:latin typeface="Impact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 bwMode="auto">
          <a:xfrm>
            <a:off x="608013" y="320675"/>
            <a:ext cx="10396537" cy="1157288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dirty="0" smtClean="0"/>
              <a:t>PAISIY HILENDARSKY</a:t>
            </a:r>
            <a:r>
              <a:rPr lang="bg-BG" sz="4900" cap="none" dirty="0" smtClean="0"/>
              <a:t/>
            </a:r>
            <a:br>
              <a:rPr lang="bg-BG" sz="4900" cap="none" dirty="0" smtClean="0"/>
            </a:br>
            <a:r>
              <a:rPr lang="en-US" sz="4900" b="1" cap="none" dirty="0" smtClean="0"/>
              <a:t>(</a:t>
            </a:r>
            <a:r>
              <a:rPr lang="bg-BG" sz="4900" b="1" cap="none" dirty="0" smtClean="0"/>
              <a:t>1722-1773</a:t>
            </a:r>
            <a:r>
              <a:rPr lang="en-US" sz="4900" b="1" cap="none" dirty="0" smtClean="0"/>
              <a:t>)</a:t>
            </a:r>
            <a:endParaRPr lang="bg-BG" sz="4900" cap="none" dirty="0" smtClean="0"/>
          </a:p>
        </p:txBody>
      </p:sp>
      <p:pic>
        <p:nvPicPr>
          <p:cNvPr id="29698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8013" y="1803400"/>
            <a:ext cx="3754437" cy="3754438"/>
          </a:xfrm>
        </p:spPr>
      </p:pic>
      <p:sp>
        <p:nvSpPr>
          <p:cNvPr id="29699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819650" y="2051050"/>
            <a:ext cx="6508750" cy="33099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CONSIDERED THE FOUNDER OF THE BULGARIAN REVIVAL</a:t>
            </a:r>
            <a:r>
              <a:rPr lang="bg-BG" sz="3600" cap="none" smtClean="0"/>
              <a:t>.</a:t>
            </a:r>
            <a:r>
              <a:rPr lang="en-US" sz="3600" cap="none" smtClean="0"/>
              <a:t>  AUTHOR OF THE BOOK “SLAVIC – BULGARIAN HISTORY”.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PAISIUS OF </a:t>
            </a:r>
            <a:r>
              <a:rPr lang="en-US" dirty="0" smtClean="0"/>
              <a:t>HILENDAR</a:t>
            </a:r>
            <a:endParaRPr lang="bg-BG" dirty="0"/>
          </a:p>
        </p:txBody>
      </p:sp>
      <p:pic>
        <p:nvPicPr>
          <p:cNvPr id="7" name="We celebrate the memory of Saint Paisius of Hilendar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0050" y="2063750"/>
            <a:ext cx="5886450" cy="3311525"/>
          </a:xfrm>
        </p:spPr>
      </p:pic>
    </p:spTree>
    <p:extLst>
      <p:ext uri="{BB962C8B-B14F-4D97-AF65-F5344CB8AC3E}">
        <p14:creationId xmlns:p14="http://schemas.microsoft.com/office/powerpoint/2010/main" val="112329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 bwMode="auto">
          <a:xfrm>
            <a:off x="633413" y="346075"/>
            <a:ext cx="10396537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dirty="0" smtClean="0"/>
              <a:t>SOFRONIY  VRACHANSKY</a:t>
            </a:r>
            <a:r>
              <a:rPr lang="bg-BG" sz="4900" cap="none" dirty="0" smtClean="0"/>
              <a:t/>
            </a:r>
            <a:br>
              <a:rPr lang="bg-BG" sz="4900" cap="none" dirty="0" smtClean="0"/>
            </a:br>
            <a:r>
              <a:rPr lang="en-US" sz="4900" b="1" cap="none" dirty="0" smtClean="0"/>
              <a:t>(</a:t>
            </a:r>
            <a:r>
              <a:rPr lang="bg-BG" sz="4900" b="1" cap="none" dirty="0" smtClean="0"/>
              <a:t>1739-1813</a:t>
            </a:r>
            <a:r>
              <a:rPr lang="en-US" sz="4900" b="1" cap="none" dirty="0" smtClean="0"/>
              <a:t>)</a:t>
            </a:r>
            <a:endParaRPr lang="bg-BG" sz="4900" cap="none" dirty="0" smtClean="0"/>
          </a:p>
        </p:txBody>
      </p:sp>
      <p:pic>
        <p:nvPicPr>
          <p:cNvPr id="30722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6763" y="1684338"/>
            <a:ext cx="2895600" cy="3860800"/>
          </a:xfrm>
        </p:spPr>
      </p:pic>
      <p:sp>
        <p:nvSpPr>
          <p:cNvPr id="30723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259263" y="2063750"/>
            <a:ext cx="6821487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BULGARIAN PRIEST, BISHOP OF  THE REGION OF VRATSA.  FOLLOWER OF THE PAISIY  HILENDARSKI’S  IDEAS.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25" y="228600"/>
            <a:ext cx="10396538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PETER BERON</a:t>
            </a:r>
            <a:r>
              <a:rPr lang="bg-BG" dirty="0"/>
              <a:t/>
            </a:r>
            <a:br>
              <a:rPr lang="bg-BG" dirty="0"/>
            </a:br>
            <a:r>
              <a:rPr lang="en-US" b="1" dirty="0"/>
              <a:t>(</a:t>
            </a:r>
            <a:r>
              <a:rPr lang="bg-BG" b="1" dirty="0" smtClean="0"/>
              <a:t>1799-1871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31746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825" y="1566863"/>
            <a:ext cx="3041650" cy="4056062"/>
          </a:xfrm>
        </p:spPr>
      </p:pic>
      <p:sp>
        <p:nvSpPr>
          <p:cNvPr id="31747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3462338" y="1789113"/>
            <a:ext cx="5959475" cy="3311525"/>
          </a:xfrm>
        </p:spPr>
        <p:txBody>
          <a:bodyPr wrap="square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SCIENTIST-ENCYCLOPEDIST, EDUCATOR, PHILOSOPHER, NATURALIST.  AUTHOR OF FISH ABC BOOK (1824) - THE FIRST BULGARIAN BOOK OF THAT TYPE.</a:t>
            </a:r>
            <a:endParaRPr lang="bg-BG" sz="3600" cap="none" smtClean="0"/>
          </a:p>
        </p:txBody>
      </p:sp>
      <p:pic>
        <p:nvPicPr>
          <p:cNvPr id="31748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96425" y="2330450"/>
            <a:ext cx="224472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700" y="157163"/>
            <a:ext cx="10710863" cy="15367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GEORGI </a:t>
            </a:r>
            <a:r>
              <a:rPr lang="en-US" dirty="0" smtClean="0"/>
              <a:t>RAKOVSKY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b="1" dirty="0" smtClean="0"/>
              <a:t>(</a:t>
            </a:r>
            <a:r>
              <a:rPr lang="bg-BG" b="1" dirty="0" smtClean="0"/>
              <a:t>1821-1867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32770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8163" y="1658938"/>
            <a:ext cx="3125787" cy="3787775"/>
          </a:xfrm>
        </p:spPr>
      </p:pic>
      <p:sp>
        <p:nvSpPr>
          <p:cNvPr id="32771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76775" y="1889125"/>
            <a:ext cx="6818313" cy="3657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FOUNDER OF THE ORGANIZED FIGHT FOR THE LIBERATION OF BULGARIA, PUBLICIST, JOURNALIST AND ETHNOGRAPHER.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8" y="293688"/>
            <a:ext cx="10396537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VASIL </a:t>
            </a:r>
            <a:r>
              <a:rPr lang="en-US" dirty="0" smtClean="0"/>
              <a:t>LEVSKI</a:t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1837-1873</a:t>
            </a:r>
            <a:r>
              <a:rPr lang="en-US" b="1" dirty="0" smtClean="0"/>
              <a:t>)</a:t>
            </a:r>
            <a:endParaRPr lang="bg-BG" dirty="0"/>
          </a:p>
        </p:txBody>
      </p:sp>
      <p:sp>
        <p:nvSpPr>
          <p:cNvPr id="33794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3762375" y="2128838"/>
            <a:ext cx="7762875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"THE APOSTLE  OF FREEDOM" . IDEOLOGIST AND ORGANIZER OF THE BULGARIAN NATIONAL REVOLUTION. FOUNDER OF THE INTERNAL REVOLUTIONARY ORGANIZATION.</a:t>
            </a:r>
            <a:endParaRPr lang="bg-BG" sz="3600" cap="none" smtClean="0"/>
          </a:p>
        </p:txBody>
      </p:sp>
      <p:pic>
        <p:nvPicPr>
          <p:cNvPr id="33795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" y="1774825"/>
            <a:ext cx="2832100" cy="3776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3" y="163513"/>
            <a:ext cx="10396537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HRISTO </a:t>
            </a:r>
            <a:r>
              <a:rPr lang="en-US" dirty="0" smtClean="0"/>
              <a:t>BOTEV</a:t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1848-1876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34818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3413" y="1658938"/>
            <a:ext cx="2881312" cy="3841750"/>
          </a:xfrm>
        </p:spPr>
      </p:pic>
      <p:sp>
        <p:nvSpPr>
          <p:cNvPr id="34819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673600" y="2025650"/>
            <a:ext cx="6470650" cy="33305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NATIONAL HERO, REVOLUTIONERY, POET AND PUBLICIST.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NOWADAYS – PATRON OF OUR SCHOOL.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088" y="215900"/>
            <a:ext cx="10396537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err="1"/>
              <a:t>Georgi</a:t>
            </a:r>
            <a:r>
              <a:rPr lang="en-US" dirty="0"/>
              <a:t> </a:t>
            </a:r>
            <a:r>
              <a:rPr lang="en-US" dirty="0" err="1" smtClean="0"/>
              <a:t>BenkovskY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1843-1876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35842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7713" y="1854200"/>
            <a:ext cx="2724150" cy="3632200"/>
          </a:xfrm>
        </p:spPr>
      </p:pic>
      <p:sp>
        <p:nvSpPr>
          <p:cNvPr id="35843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610100" y="1920875"/>
            <a:ext cx="5995988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REVOLUTIONARY,  HEAD OF THE APRIL REBELLION IN 1876 IN THE IV TH  REVOLUTIONARY  DISTRICT.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 bwMode="auto">
          <a:xfrm>
            <a:off x="685800" y="117475"/>
            <a:ext cx="10396538" cy="17208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cap="none" smtClean="0"/>
              <a:t>RAINA KNYAGINIYA</a:t>
            </a:r>
            <a:br>
              <a:rPr lang="en-US" cap="none" smtClean="0"/>
            </a:br>
            <a:r>
              <a:rPr lang="en-US" b="1" cap="none" smtClean="0"/>
              <a:t>(</a:t>
            </a:r>
            <a:r>
              <a:rPr lang="bg-BG" b="1" cap="none" smtClean="0"/>
              <a:t>1856-1917</a:t>
            </a:r>
            <a:r>
              <a:rPr lang="en-US" b="1" cap="none" smtClean="0"/>
              <a:t>)</a:t>
            </a:r>
            <a:endParaRPr lang="bg-BG" cap="none" smtClean="0"/>
          </a:p>
        </p:txBody>
      </p:sp>
      <p:pic>
        <p:nvPicPr>
          <p:cNvPr id="3686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3" y="1566863"/>
            <a:ext cx="3297237" cy="3997325"/>
          </a:xfrm>
        </p:spPr>
      </p:pic>
      <p:sp>
        <p:nvSpPr>
          <p:cNvPr id="36867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37088" y="1863725"/>
            <a:ext cx="6518275" cy="3657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WELL-EDUCATED WOMAN. TEACHER AND MIDWIFE . EBROIDER OF THE MAIN FLAG OF THE PANAGYURISHTE REVOLUTIONARY DISTRICT DURING THE APRIL REBELLION.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450850"/>
            <a:ext cx="10396538" cy="11572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LYUBEN </a:t>
            </a:r>
            <a:r>
              <a:rPr lang="en-US" dirty="0" smtClean="0"/>
              <a:t>KARAVELOV</a:t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1834-1879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37890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5325" y="1658938"/>
            <a:ext cx="2936875" cy="3914775"/>
          </a:xfrm>
        </p:spPr>
      </p:pic>
      <p:sp>
        <p:nvSpPr>
          <p:cNvPr id="37891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5029200" y="2051050"/>
            <a:ext cx="6286500" cy="33099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POET, WRITER, JOURNALIST, ETHNOGRAPHER.  PERSON OF ENCYCLOPEDIC KNOWLEDGE.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 bwMode="auto">
          <a:xfrm>
            <a:off x="685800" y="209550"/>
            <a:ext cx="10396538" cy="1347788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smtClean="0"/>
              <a:t>ZAHARI  ZOGRAPH</a:t>
            </a:r>
            <a:br>
              <a:rPr lang="en-US" sz="4900" cap="none" smtClean="0"/>
            </a:br>
            <a:r>
              <a:rPr lang="en-US" sz="4900" b="1" cap="none" smtClean="0"/>
              <a:t>(</a:t>
            </a:r>
            <a:r>
              <a:rPr lang="bg-BG" sz="4900" b="1" cap="none" smtClean="0"/>
              <a:t>1810-1853</a:t>
            </a:r>
            <a:r>
              <a:rPr lang="en-US" sz="4900" b="1" cap="none" smtClean="0"/>
              <a:t>)</a:t>
            </a:r>
            <a:endParaRPr lang="bg-BG" sz="4900" cap="none" smtClean="0"/>
          </a:p>
        </p:txBody>
      </p:sp>
      <p:pic>
        <p:nvPicPr>
          <p:cNvPr id="38914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9288" y="1476375"/>
            <a:ext cx="3060700" cy="4081463"/>
          </a:xfrm>
        </p:spPr>
      </p:pic>
      <p:sp>
        <p:nvSpPr>
          <p:cNvPr id="38915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310063" y="1866900"/>
            <a:ext cx="6613525" cy="3311525"/>
          </a:xfrm>
        </p:spPr>
        <p:txBody>
          <a:bodyPr wrap="square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THE BIGGEST ICONOGRAPHER FROM THE  ART SCHOOL IN THE TOWN OF SAMOKOV. FOUNDER OF THE BULGARIAN REALISTIC ICON  PAINTING.</a:t>
            </a:r>
            <a:endParaRPr lang="bg-BG" sz="3600" cap="none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3"/>
          <p:cNvSpPr txBox="1">
            <a:spLocks/>
          </p:cNvSpPr>
          <p:nvPr/>
        </p:nvSpPr>
        <p:spPr bwMode="auto">
          <a:xfrm>
            <a:off x="881063" y="2201863"/>
            <a:ext cx="1039812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90000"/>
              </a:lnSpc>
            </a:pPr>
            <a:r>
              <a:rPr lang="en-US" sz="5400">
                <a:solidFill>
                  <a:schemeClr val="accent1"/>
                </a:solidFill>
                <a:latin typeface="Impact" pitchFamily="34" charset="0"/>
              </a:rPr>
              <a:t>III</a:t>
            </a:r>
            <a:r>
              <a:rPr lang="bg-BG" sz="5400">
                <a:solidFill>
                  <a:schemeClr val="accent1"/>
                </a:solidFill>
                <a:latin typeface="Impact" pitchFamily="34" charset="0"/>
              </a:rPr>
              <a:t>.</a:t>
            </a:r>
            <a:r>
              <a:rPr lang="en-US" sz="5400">
                <a:solidFill>
                  <a:schemeClr val="accent1"/>
                </a:solidFill>
                <a:latin typeface="Impact" pitchFamily="34" charset="0"/>
              </a:rPr>
              <a:t> RECENT TIME</a:t>
            </a:r>
            <a:endParaRPr lang="bg-BG" sz="5400">
              <a:solidFill>
                <a:schemeClr val="accent1"/>
              </a:solidFill>
              <a:latin typeface="Impact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888" y="293688"/>
            <a:ext cx="10396537" cy="11588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PROF. MARIN DRINOV</a:t>
            </a:r>
            <a:endParaRPr lang="bg-BG" dirty="0"/>
          </a:p>
        </p:txBody>
      </p:sp>
      <p:pic>
        <p:nvPicPr>
          <p:cNvPr id="40962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4363" y="1582738"/>
            <a:ext cx="2913062" cy="3884612"/>
          </a:xfrm>
        </p:spPr>
      </p:pic>
      <p:sp>
        <p:nvSpPr>
          <p:cNvPr id="40963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584700" y="1724025"/>
            <a:ext cx="6600825" cy="38671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FOUNDER OF THE BULARIAN HISTORICAL SCIENCE.  THE FIRST PRESIDENT OF THE BULGARIAN ACADEMY OF SCIENCE -  BAN.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 bwMode="auto">
          <a:xfrm>
            <a:off x="769938" y="0"/>
            <a:ext cx="10664825" cy="14970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900" b="1" cap="none" smtClean="0"/>
              <a:t>DOBRY CHINTULOV </a:t>
            </a:r>
            <a:br>
              <a:rPr lang="en-US" sz="4900" b="1" cap="none" smtClean="0"/>
            </a:br>
            <a:r>
              <a:rPr lang="en-US" sz="4900" b="1" cap="none" smtClean="0"/>
              <a:t>(</a:t>
            </a:r>
            <a:r>
              <a:rPr lang="bg-BG" sz="4900" b="1" cap="none" smtClean="0"/>
              <a:t>1822-1886</a:t>
            </a:r>
            <a:r>
              <a:rPr lang="en-US" sz="4900" b="1" cap="none" smtClean="0"/>
              <a:t>)</a:t>
            </a:r>
            <a:endParaRPr lang="bg-BG" sz="4900" b="1" cap="none" smtClean="0"/>
          </a:p>
        </p:txBody>
      </p:sp>
      <p:pic>
        <p:nvPicPr>
          <p:cNvPr id="41986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8638" y="1603375"/>
            <a:ext cx="2955925" cy="4000500"/>
          </a:xfrm>
        </p:spPr>
      </p:pic>
      <p:sp>
        <p:nvSpPr>
          <p:cNvPr id="41987" name="Content Placeholder 4"/>
          <p:cNvSpPr>
            <a:spLocks noGrp="1"/>
          </p:cNvSpPr>
          <p:nvPr>
            <p:ph sz="half" idx="2"/>
          </p:nvPr>
        </p:nvSpPr>
        <p:spPr bwMode="auto">
          <a:xfrm>
            <a:off x="4884738" y="1550988"/>
            <a:ext cx="6310312" cy="34512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POET, COMPOSER AND TEACHER.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ONE OF THE SPIRITUAL LEADERS OF THE BULGARIAN REVIVAL.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BORN IN SLIVEN.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411163"/>
            <a:ext cx="10396538" cy="11525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ALEKO KONSTANTINOV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en-US" b="1" dirty="0"/>
              <a:t>(</a:t>
            </a:r>
            <a:r>
              <a:rPr lang="bg-BG" b="1" dirty="0"/>
              <a:t>1822-1886</a:t>
            </a:r>
            <a:r>
              <a:rPr lang="en-US" b="1" dirty="0"/>
              <a:t>)</a:t>
            </a:r>
            <a:endParaRPr lang="bg-BG" dirty="0"/>
          </a:p>
        </p:txBody>
      </p:sp>
      <p:pic>
        <p:nvPicPr>
          <p:cNvPr id="43010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8013" y="1331913"/>
            <a:ext cx="3141662" cy="4189412"/>
          </a:xfrm>
        </p:spPr>
      </p:pic>
      <p:sp>
        <p:nvSpPr>
          <p:cNvPr id="43011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735513" y="2060575"/>
            <a:ext cx="6107112" cy="282098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WRITER, LAWYER, PUBLICIST. FOUNDER OF THE ORGANIZED TOURISM IN BULGARIA.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3688"/>
            <a:ext cx="10396538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smtClean="0"/>
              <a:t>NAJDEN GEROV</a:t>
            </a:r>
            <a:r>
              <a:rPr lang="bg-BG" sz="4900" cap="none" smtClean="0"/>
              <a:t/>
            </a:r>
            <a:br>
              <a:rPr lang="bg-BG" sz="4900" cap="none" smtClean="0"/>
            </a:br>
            <a:r>
              <a:rPr lang="en-US" sz="4900" b="1" cap="none" smtClean="0"/>
              <a:t>(</a:t>
            </a:r>
            <a:r>
              <a:rPr lang="bg-BG" sz="4900" b="1" cap="none" smtClean="0"/>
              <a:t>1823-1900</a:t>
            </a:r>
            <a:r>
              <a:rPr lang="en-US" sz="4900" b="1" cap="none" smtClean="0"/>
              <a:t>)</a:t>
            </a:r>
            <a:endParaRPr lang="bg-BG" sz="4900" cap="none" smtClean="0"/>
          </a:p>
        </p:txBody>
      </p:sp>
      <p:pic>
        <p:nvPicPr>
          <p:cNvPr id="44034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0550" y="1489075"/>
            <a:ext cx="3040063" cy="4054475"/>
          </a:xfrm>
        </p:spPr>
      </p:pic>
      <p:sp>
        <p:nvSpPr>
          <p:cNvPr id="44035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702175" y="1866900"/>
            <a:ext cx="5934075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WRITER, LINGUIST, SCIENTIST. CREATOR OF THE FIRST CLASS SCHOOLS IN BULGARIA.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88" y="293688"/>
            <a:ext cx="10398125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IVAN </a:t>
            </a:r>
            <a:r>
              <a:rPr lang="en-US" dirty="0" smtClean="0"/>
              <a:t>VAZOV</a:t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1850-1921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45058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8638" y="1566863"/>
            <a:ext cx="3951287" cy="3952875"/>
          </a:xfrm>
        </p:spPr>
      </p:pic>
      <p:sp>
        <p:nvSpPr>
          <p:cNvPr id="45059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5094288" y="2286000"/>
            <a:ext cx="6126162" cy="22733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POET, WRITER AND PLAY-WRITER. THE PATRIARCH OF BULGARIAN LITERATURE.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0"/>
            <a:ext cx="10396538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Elin </a:t>
            </a:r>
            <a:r>
              <a:rPr lang="en-US" dirty="0" err="1" smtClean="0"/>
              <a:t>Pelin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1877-1949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46082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74713" y="1490663"/>
            <a:ext cx="3087687" cy="4114800"/>
          </a:xfrm>
        </p:spPr>
      </p:pic>
      <p:sp>
        <p:nvSpPr>
          <p:cNvPr id="46083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5434013" y="2063750"/>
            <a:ext cx="5646737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CLASSIC OF   BULGARIAN LITERATURE , CALLED "SINGER OF THE BULGARIAN VILLAGE"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8" y="215900"/>
            <a:ext cx="10396537" cy="11572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YORDAN </a:t>
            </a:r>
            <a:r>
              <a:rPr lang="en-US" dirty="0"/>
              <a:t>Y</a:t>
            </a:r>
            <a:r>
              <a:rPr lang="en-US" dirty="0" smtClean="0"/>
              <a:t>OVKOV</a:t>
            </a:r>
            <a:r>
              <a:rPr lang="bg-BG" dirty="0"/>
              <a:t/>
            </a:r>
            <a:br>
              <a:rPr lang="bg-BG" dirty="0"/>
            </a:br>
            <a:r>
              <a:rPr lang="en-US" b="1" dirty="0"/>
              <a:t>(</a:t>
            </a:r>
            <a:r>
              <a:rPr lang="bg-BG" b="1" dirty="0" smtClean="0"/>
              <a:t>1880-1937</a:t>
            </a:r>
            <a:r>
              <a:rPr lang="en-US" b="1" dirty="0"/>
              <a:t>)</a:t>
            </a:r>
            <a:endParaRPr lang="bg-BG" dirty="0"/>
          </a:p>
        </p:txBody>
      </p:sp>
      <p:pic>
        <p:nvPicPr>
          <p:cNvPr id="47106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9963" y="1358900"/>
            <a:ext cx="3074987" cy="4102100"/>
          </a:xfrm>
        </p:spPr>
      </p:pic>
      <p:sp>
        <p:nvSpPr>
          <p:cNvPr id="47107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5562600" y="1998663"/>
            <a:ext cx="5086350" cy="21812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WRITER, CLASSIC OF BULGARIAN LITERATURE.</a:t>
            </a:r>
            <a:endParaRPr lang="bg-BG" sz="3600" cap="none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28600"/>
            <a:ext cx="10396538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DIMCHO </a:t>
            </a:r>
            <a:r>
              <a:rPr lang="en-US" dirty="0" smtClean="0"/>
              <a:t>DEBELYANOV</a:t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1887-1916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48130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5463" y="1476375"/>
            <a:ext cx="3014662" cy="4019550"/>
          </a:xfrm>
        </p:spPr>
      </p:pic>
      <p:sp>
        <p:nvSpPr>
          <p:cNvPr id="48131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5003800" y="1841500"/>
            <a:ext cx="6089650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POET, AUTHOR OF LYRICAL AND SATIRICAL POEMS, PUBLISHED IN DIFFERENT PERIODIC ISSUES.</a:t>
            </a:r>
            <a:endParaRPr lang="bg-BG" sz="3600" cap="none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025" y="333375"/>
            <a:ext cx="10396538" cy="11572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PEYO </a:t>
            </a:r>
            <a:r>
              <a:rPr lang="en-US" dirty="0" smtClean="0"/>
              <a:t>YAVOROV</a:t>
            </a:r>
            <a:br>
              <a:rPr lang="en-US" dirty="0" smtClean="0"/>
            </a:br>
            <a:r>
              <a:rPr lang="en-US" b="1" dirty="0" smtClean="0"/>
              <a:t>(</a:t>
            </a:r>
            <a:r>
              <a:rPr lang="bg-BG" b="1" dirty="0"/>
              <a:t>1878-1914</a:t>
            </a:r>
            <a:r>
              <a:rPr lang="en-US" b="1" dirty="0" smtClean="0"/>
              <a:t>)</a:t>
            </a:r>
            <a:endParaRPr lang="bg-BG" dirty="0"/>
          </a:p>
        </p:txBody>
      </p:sp>
      <p:pic>
        <p:nvPicPr>
          <p:cNvPr id="49154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1975" y="1651000"/>
            <a:ext cx="2930525" cy="3906838"/>
          </a:xfrm>
        </p:spPr>
      </p:pic>
      <p:sp>
        <p:nvSpPr>
          <p:cNvPr id="49155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376738" y="2076450"/>
            <a:ext cx="6913562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POET, SYMBOLIST,  PLAY-WRITER. CONSIDERED TO BE ONE OF THE BIGGEST EUROPEAN POETS OF THE XX CENTURY.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241300"/>
            <a:ext cx="10396538" cy="11588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MARA BELCHEVA</a:t>
            </a:r>
            <a:r>
              <a:rPr lang="bg-BG" dirty="0"/>
              <a:t/>
            </a:r>
            <a:br>
              <a:rPr lang="bg-BG" dirty="0"/>
            </a:br>
            <a:r>
              <a:rPr lang="en-US" b="1" dirty="0"/>
              <a:t>(</a:t>
            </a:r>
            <a:r>
              <a:rPr lang="bg-BG" b="1" dirty="0" smtClean="0"/>
              <a:t>1868-1937</a:t>
            </a:r>
            <a:r>
              <a:rPr lang="en-US" b="1" dirty="0"/>
              <a:t>)</a:t>
            </a:r>
            <a:endParaRPr lang="bg-BG" dirty="0"/>
          </a:p>
        </p:txBody>
      </p:sp>
      <p:pic>
        <p:nvPicPr>
          <p:cNvPr id="50178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4038" y="1724025"/>
            <a:ext cx="3768725" cy="3768725"/>
          </a:xfrm>
        </p:spPr>
      </p:pic>
      <p:sp>
        <p:nvSpPr>
          <p:cNvPr id="50179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5929313" y="2220913"/>
            <a:ext cx="5086350" cy="24034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POETESS AND TRANSLATOR.  PERSON OF ENCYCLOPEDIC KNOWLEDGE.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241300"/>
            <a:ext cx="10396538" cy="115252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dirty="0" smtClean="0"/>
              <a:t>VLADIMIR DIMITROV – MAYSTORA</a:t>
            </a:r>
            <a:br>
              <a:rPr lang="en-US" sz="4900" cap="none" dirty="0" smtClean="0"/>
            </a:br>
            <a:r>
              <a:rPr lang="en-US" sz="4900" b="1" cap="none" dirty="0" smtClean="0"/>
              <a:t>(</a:t>
            </a:r>
            <a:r>
              <a:rPr lang="bg-BG" sz="4900" b="1" cap="none" dirty="0" smtClean="0"/>
              <a:t>1882-1960</a:t>
            </a:r>
            <a:r>
              <a:rPr lang="en-US" sz="4900" b="1" cap="none" dirty="0" smtClean="0"/>
              <a:t>)</a:t>
            </a:r>
            <a:endParaRPr lang="bg-BG" sz="4900" cap="none" dirty="0" smtClean="0"/>
          </a:p>
        </p:txBody>
      </p:sp>
      <p:pic>
        <p:nvPicPr>
          <p:cNvPr id="51202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3875" y="1485900"/>
            <a:ext cx="3328988" cy="4065588"/>
          </a:xfrm>
        </p:spPr>
      </p:pic>
      <p:sp>
        <p:nvSpPr>
          <p:cNvPr id="51203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264150" y="1824038"/>
            <a:ext cx="5276850" cy="3657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ONE OF THE BIGGEST NAMES IN BULGARIAN  REALISTIC PAINTING.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 bwMode="auto">
          <a:xfrm>
            <a:off x="555625" y="398463"/>
            <a:ext cx="10396538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smtClean="0"/>
              <a:t>ELISAVETA  BAGRYANA</a:t>
            </a:r>
            <a:br>
              <a:rPr lang="en-US" sz="4900" cap="none" smtClean="0"/>
            </a:br>
            <a:r>
              <a:rPr lang="en-US" sz="4900" b="1" cap="none" smtClean="0"/>
              <a:t>(</a:t>
            </a:r>
            <a:r>
              <a:rPr lang="bg-BG" sz="4900" b="1" cap="none" smtClean="0"/>
              <a:t>1893-1991</a:t>
            </a:r>
            <a:r>
              <a:rPr lang="en-US" sz="4900" b="1" cap="none" smtClean="0"/>
              <a:t>)</a:t>
            </a:r>
            <a:endParaRPr lang="bg-BG" sz="4900" cap="none" smtClean="0"/>
          </a:p>
        </p:txBody>
      </p:sp>
      <p:pic>
        <p:nvPicPr>
          <p:cNvPr id="52226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9763" y="1528763"/>
            <a:ext cx="3041650" cy="4056062"/>
          </a:xfrm>
        </p:spPr>
      </p:pic>
      <p:sp>
        <p:nvSpPr>
          <p:cNvPr id="52227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872038" y="2063750"/>
            <a:ext cx="6208712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dirty="0" smtClean="0"/>
              <a:t>POETESS AND TRANSLATOR, AUTHOR OF CHILDREN'S BOOKS. SHE WAS CALLED "THE FIRST LADY OF  BULGARIAN LITERATURE “</a:t>
            </a:r>
            <a:endParaRPr lang="bg-BG" sz="3600" cap="non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 bwMode="auto">
          <a:xfrm>
            <a:off x="685800" y="163513"/>
            <a:ext cx="10396538" cy="1157287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smtClean="0"/>
              <a:t>DECHKO UZUNOV</a:t>
            </a:r>
            <a:br>
              <a:rPr lang="en-US" sz="4900" cap="none" smtClean="0"/>
            </a:br>
            <a:r>
              <a:rPr lang="en-US" sz="4900" b="1" cap="none" smtClean="0"/>
              <a:t>(</a:t>
            </a:r>
            <a:r>
              <a:rPr lang="bg-BG" sz="4900" b="1" cap="none" smtClean="0"/>
              <a:t>1899-1986</a:t>
            </a:r>
            <a:r>
              <a:rPr lang="en-US" sz="4900" b="1" cap="none" smtClean="0"/>
              <a:t>)</a:t>
            </a:r>
            <a:endParaRPr lang="bg-BG" sz="4900" cap="none" smtClean="0"/>
          </a:p>
        </p:txBody>
      </p:sp>
      <p:pic>
        <p:nvPicPr>
          <p:cNvPr id="53250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38" y="1476375"/>
            <a:ext cx="3032125" cy="4043363"/>
          </a:xfrm>
        </p:spPr>
      </p:pic>
      <p:sp>
        <p:nvSpPr>
          <p:cNvPr id="53251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5824538" y="1841500"/>
            <a:ext cx="5086350" cy="331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ONE OF THE BIGGEST MASTERS OF CONTEMPORARY BULGARIAN PAINTING.</a:t>
            </a:r>
            <a:endParaRPr lang="bg-BG" sz="3600" cap="none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 bwMode="auto">
          <a:xfrm>
            <a:off x="855663" y="0"/>
            <a:ext cx="10396537" cy="115728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cap="none" smtClean="0"/>
              <a:t>VALYA BALKANSKA</a:t>
            </a:r>
            <a:endParaRPr lang="bg-BG" cap="none" smtClean="0"/>
          </a:p>
        </p:txBody>
      </p:sp>
      <p:pic>
        <p:nvPicPr>
          <p:cNvPr id="54274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1025" y="1527175"/>
            <a:ext cx="3860800" cy="3860800"/>
          </a:xfrm>
        </p:spPr>
      </p:pic>
      <p:sp>
        <p:nvSpPr>
          <p:cNvPr id="54275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689475" y="1619250"/>
            <a:ext cx="6615113" cy="36369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FOLK SINGER FROM THE RHODOPES.  HER PERFORMANCE OF THE SONG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 “ DELYO HAIDUTIN"  IS FLYING OUT IN SPACE.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VALYA BALKANSKY</a:t>
            </a:r>
            <a:endParaRPr lang="bg-BG" dirty="0"/>
          </a:p>
        </p:txBody>
      </p:sp>
      <p:pic>
        <p:nvPicPr>
          <p:cNvPr id="8" name="Излел е Дельо хайдутин  Валя Балканска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0050" y="2063750"/>
            <a:ext cx="5886450" cy="3311525"/>
          </a:xfrm>
        </p:spPr>
      </p:pic>
    </p:spTree>
    <p:extLst>
      <p:ext uri="{BB962C8B-B14F-4D97-AF65-F5344CB8AC3E}">
        <p14:creationId xmlns:p14="http://schemas.microsoft.com/office/powerpoint/2010/main" val="11205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 bwMode="auto">
          <a:xfrm>
            <a:off x="673100" y="241300"/>
            <a:ext cx="10396538" cy="11588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900" cap="none" smtClean="0"/>
              <a:t>PETYA DUBAROVA</a:t>
            </a:r>
            <a:br>
              <a:rPr lang="en-US" sz="4900" cap="none" smtClean="0"/>
            </a:br>
            <a:r>
              <a:rPr lang="en-US" sz="4900" b="1" cap="none" smtClean="0"/>
              <a:t>(</a:t>
            </a:r>
            <a:r>
              <a:rPr lang="bg-BG" sz="4900" b="1" cap="none" smtClean="0"/>
              <a:t>1962-1979</a:t>
            </a:r>
            <a:r>
              <a:rPr lang="en-US" sz="4900" b="1" cap="none" smtClean="0"/>
              <a:t>)</a:t>
            </a:r>
            <a:endParaRPr lang="bg-BG" sz="4900" cap="none" smtClean="0"/>
          </a:p>
        </p:txBody>
      </p:sp>
      <p:pic>
        <p:nvPicPr>
          <p:cNvPr id="55298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4850" y="1658938"/>
            <a:ext cx="2865438" cy="3821112"/>
          </a:xfrm>
        </p:spPr>
      </p:pic>
      <p:sp>
        <p:nvSpPr>
          <p:cNvPr id="55299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868863" y="2233613"/>
            <a:ext cx="5087937" cy="15668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600" cap="none" smtClean="0"/>
              <a:t>THE INFANT-PRODIGY OF BULGARIAN POETRY.</a:t>
            </a:r>
            <a:endParaRPr lang="bg-BG" sz="3600" cap="non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420</TotalTime>
  <Words>780</Words>
  <Application>Microsoft Office PowerPoint</Application>
  <PresentationFormat>Widescreen</PresentationFormat>
  <Paragraphs>76</Paragraphs>
  <Slides>38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Impact</vt:lpstr>
      <vt:lpstr>Main Event</vt:lpstr>
      <vt:lpstr>FAMOUS BULGARIAN PEOPLE</vt:lpstr>
      <vt:lpstr>I.  MEDIEVAL TIME</vt:lpstr>
      <vt:lpstr>KHAN ASPARUKH (about 640-701)</vt:lpstr>
      <vt:lpstr>Knyaz ST. BORIS THE FIRST  (828-907)</vt:lpstr>
      <vt:lpstr>ST. KIRIL AND ST. METHODIY</vt:lpstr>
      <vt:lpstr>St. Cyril and Methodius</vt:lpstr>
      <vt:lpstr>ST. KIRIL AND ST. METHODIY</vt:lpstr>
      <vt:lpstr>ST. KLIMENT  OHRIDSKY  (about 840 - 916)</vt:lpstr>
      <vt:lpstr>TSAR SIMEON THE GREAT (864-927)</vt:lpstr>
      <vt:lpstr>PowerPoint Presentation</vt:lpstr>
      <vt:lpstr>PAISIY HILENDARSKY (1722-1773)</vt:lpstr>
      <vt:lpstr>PAISIUS OF HILENDAR</vt:lpstr>
      <vt:lpstr>SOFRONIY  VRACHANSKY (1739-1813)</vt:lpstr>
      <vt:lpstr>PETER BERON (1799-1871)</vt:lpstr>
      <vt:lpstr>GEORGI RAKOVSKY  (1821-1867)</vt:lpstr>
      <vt:lpstr>VASIL LEVSKI (1837-1873)</vt:lpstr>
      <vt:lpstr>HRISTO BOTEV (1848-1876)</vt:lpstr>
      <vt:lpstr>Georgi BenkovskY (1843-1876)</vt:lpstr>
      <vt:lpstr>RAINA KNYAGINIYA (1856-1917)</vt:lpstr>
      <vt:lpstr>LYUBEN KARAVELOV (1834-1879)</vt:lpstr>
      <vt:lpstr>ZAHARI  ZOGRAPH (1810-1853)</vt:lpstr>
      <vt:lpstr>PowerPoint Presentation</vt:lpstr>
      <vt:lpstr>PROF. MARIN DRINOV</vt:lpstr>
      <vt:lpstr>DOBRY CHINTULOV  (1822-1886)</vt:lpstr>
      <vt:lpstr>ALEKO KONSTANTINOV (1822-1886)</vt:lpstr>
      <vt:lpstr>NAJDEN GEROV (1823-1900)</vt:lpstr>
      <vt:lpstr>IVAN VAZOV (1850-1921)</vt:lpstr>
      <vt:lpstr>Elin Pelin (1877-1949)</vt:lpstr>
      <vt:lpstr>YORDAN YOVKOV (1880-1937)</vt:lpstr>
      <vt:lpstr>DIMCHO DEBELYANOV (1887-1916)</vt:lpstr>
      <vt:lpstr>PEYO YAVOROV (1878-1914)</vt:lpstr>
      <vt:lpstr>MARA BELCHEVA (1868-1937)</vt:lpstr>
      <vt:lpstr>VLADIMIR DIMITROV – MAYSTORA (1882-1960)</vt:lpstr>
      <vt:lpstr>ELISAVETA  BAGRYANA (1893-1991)</vt:lpstr>
      <vt:lpstr>DECHKO UZUNOV (1899-1986)</vt:lpstr>
      <vt:lpstr>VALYA BALKANSKA</vt:lpstr>
      <vt:lpstr>VALYA BALKANSKY</vt:lpstr>
      <vt:lpstr>PETYA DUBAROVA (1962-1979)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БЕЛЕЖИТИ БЪЛГАРСКИ ЛИЧНОСТИ</dc:title>
  <dc:creator>user</dc:creator>
  <cp:lastModifiedBy>user</cp:lastModifiedBy>
  <cp:revision>73</cp:revision>
  <dcterms:created xsi:type="dcterms:W3CDTF">2019-12-15T08:02:54Z</dcterms:created>
  <dcterms:modified xsi:type="dcterms:W3CDTF">2021-04-05T14:23:13Z</dcterms:modified>
</cp:coreProperties>
</file>