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5" r:id="rId3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71542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1048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97717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66731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1729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2037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7772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12390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5307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6831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0062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B4984-344E-4153-81F3-EB2489897181}" type="datetimeFigureOut">
              <a:rPr lang="bg-BG" smtClean="0"/>
              <a:t>01.04.2021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E1352-E9CA-4B37-8831-D740F4E173C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1789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песен за азбуката на българс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5440" y="5168942"/>
            <a:ext cx="9144000" cy="1149535"/>
          </a:xfrm>
        </p:spPr>
        <p:txBody>
          <a:bodyPr>
            <a:no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</a:rPr>
              <a:t>ALPHABET</a:t>
            </a:r>
            <a:endParaRPr lang="bg-BG" sz="8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777" y="130629"/>
            <a:ext cx="6244045" cy="116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78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0" y="1"/>
            <a:ext cx="12191999" cy="678357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16392" y="294787"/>
            <a:ext cx="5444198" cy="1325563"/>
          </a:xfrm>
        </p:spPr>
        <p:txBody>
          <a:bodyPr/>
          <a:lstStyle/>
          <a:p>
            <a:r>
              <a:rPr lang="bg-BG" b="1" dirty="0" smtClean="0">
                <a:solidFill>
                  <a:srgbClr val="FF0000"/>
                </a:solidFill>
              </a:rPr>
              <a:t>А</a:t>
            </a:r>
            <a:r>
              <a:rPr lang="bg-BG" dirty="0" smtClean="0"/>
              <a:t>настасия Димитрова</a:t>
            </a:r>
            <a:br>
              <a:rPr lang="bg-BG" dirty="0" smtClean="0"/>
            </a:br>
            <a:r>
              <a:rPr lang="en-US" dirty="0" smtClean="0"/>
              <a:t>Anastasia </a:t>
            </a:r>
            <a:r>
              <a:rPr lang="en-US" dirty="0" err="1" smtClean="0"/>
              <a:t>Dimitrova</a:t>
            </a:r>
            <a:endParaRPr lang="bg-BG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11" y="959970"/>
            <a:ext cx="4813426" cy="4351338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15914" r="8834"/>
          <a:stretch/>
        </p:blipFill>
        <p:spPr>
          <a:xfrm>
            <a:off x="7554351" y="1589650"/>
            <a:ext cx="2644726" cy="36588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itle 3"/>
          <p:cNvSpPr txBox="1">
            <a:spLocks/>
          </p:cNvSpPr>
          <p:nvPr/>
        </p:nvSpPr>
        <p:spPr>
          <a:xfrm>
            <a:off x="6299980" y="5159864"/>
            <a:ext cx="54441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Първата българска светска учителка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78169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0" y="1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9784" y="308854"/>
            <a:ext cx="5262489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Б</a:t>
            </a:r>
            <a:r>
              <a:rPr lang="bg-BG" dirty="0" smtClean="0"/>
              <a:t>инка Желязкова</a:t>
            </a:r>
            <a:br>
              <a:rPr lang="bg-BG" dirty="0" smtClean="0"/>
            </a:br>
            <a:r>
              <a:rPr lang="en-US" dirty="0" err="1" smtClean="0"/>
              <a:t>Binka</a:t>
            </a:r>
            <a:r>
              <a:rPr lang="en-US" dirty="0" smtClean="0"/>
              <a:t> </a:t>
            </a:r>
            <a:r>
              <a:rPr lang="en-US" dirty="0" err="1" smtClean="0"/>
              <a:t>Zhelyazkova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045" y="1122241"/>
            <a:ext cx="3681231" cy="4351338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860" y="1897295"/>
            <a:ext cx="2857500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96928" y="4976983"/>
            <a:ext cx="52624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Първата жена режисьор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8936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3514" y="365125"/>
            <a:ext cx="5220286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В</a:t>
            </a:r>
            <a:r>
              <a:rPr lang="bg-BG" dirty="0" smtClean="0"/>
              <a:t>аля Балканска</a:t>
            </a:r>
            <a:br>
              <a:rPr lang="bg-BG" dirty="0" smtClean="0"/>
            </a:br>
            <a:r>
              <a:rPr lang="en-US" dirty="0" err="1" smtClean="0"/>
              <a:t>Valya</a:t>
            </a:r>
            <a:r>
              <a:rPr lang="en-US" dirty="0" smtClean="0"/>
              <a:t> </a:t>
            </a:r>
            <a:r>
              <a:rPr lang="en-US" dirty="0" err="1" smtClean="0"/>
              <a:t>Balkanska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379" y="1644077"/>
            <a:ext cx="2866717" cy="330775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0" r="25000"/>
          <a:stretch/>
        </p:blipFill>
        <p:spPr>
          <a:xfrm>
            <a:off x="7512148" y="1882787"/>
            <a:ext cx="2630658" cy="2914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426591" y="4948848"/>
            <a:ext cx="52202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Народна певица от Родопите. Нейното изпълнение на песента „Излел е Делю хайдутин“ оглася космоса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66368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1648" y="365125"/>
            <a:ext cx="5192151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Г</a:t>
            </a:r>
            <a:r>
              <a:rPr lang="bg-BG" dirty="0" smtClean="0"/>
              <a:t>еорги Аспарухов</a:t>
            </a:r>
            <a:br>
              <a:rPr lang="bg-BG" dirty="0" smtClean="0"/>
            </a:br>
            <a:r>
              <a:rPr lang="en-US" dirty="0" err="1" smtClean="0"/>
              <a:t>Georgi</a:t>
            </a:r>
            <a:r>
              <a:rPr lang="en-US" dirty="0" smtClean="0"/>
              <a:t> </a:t>
            </a:r>
            <a:r>
              <a:rPr lang="en-US" dirty="0" err="1" smtClean="0"/>
              <a:t>Asparuhov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823" y="1322571"/>
            <a:ext cx="3429000" cy="38100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39" y="1729921"/>
            <a:ext cx="2133205" cy="33203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328116" y="5089525"/>
            <a:ext cx="51921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FF0000"/>
                </a:solidFill>
              </a:rPr>
              <a:t>най-великият </a:t>
            </a:r>
            <a:r>
              <a:rPr lang="ru-RU" dirty="0">
                <a:solidFill>
                  <a:srgbClr val="FF0000"/>
                </a:solidFill>
              </a:rPr>
              <a:t>български футболист на XX век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21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7582" y="365125"/>
            <a:ext cx="5206218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Д</a:t>
            </a:r>
            <a:r>
              <a:rPr lang="bg-BG" dirty="0" smtClean="0"/>
              <a:t>жон Атанасов</a:t>
            </a:r>
            <a:br>
              <a:rPr lang="bg-BG" dirty="0" smtClean="0"/>
            </a:br>
            <a:r>
              <a:rPr lang="en-US" dirty="0" err="1" smtClean="0"/>
              <a:t>Dzhon</a:t>
            </a:r>
            <a:r>
              <a:rPr lang="en-US" dirty="0" smtClean="0"/>
              <a:t> </a:t>
            </a:r>
            <a:r>
              <a:rPr lang="en-US" dirty="0" err="1" smtClean="0"/>
              <a:t>Atanasov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85" y="981563"/>
            <a:ext cx="3933609" cy="4351338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296" y="1681516"/>
            <a:ext cx="2430780" cy="3658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82862" y="5117661"/>
            <a:ext cx="52062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Създателят на първият компютър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26063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9446" y="365125"/>
            <a:ext cx="5234354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Е</a:t>
            </a:r>
            <a:r>
              <a:rPr lang="bg-BG" dirty="0" smtClean="0"/>
              <a:t>лисавета Багряна</a:t>
            </a:r>
            <a:br>
              <a:rPr lang="bg-BG" dirty="0" smtClean="0"/>
            </a:br>
            <a:r>
              <a:rPr lang="en-US" dirty="0" err="1" smtClean="0"/>
              <a:t>Elisaveta</a:t>
            </a:r>
            <a:r>
              <a:rPr lang="en-US" dirty="0" smtClean="0"/>
              <a:t> </a:t>
            </a:r>
            <a:r>
              <a:rPr lang="en-US" dirty="0" err="1" smtClean="0"/>
              <a:t>Bagryana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564" y="2160475"/>
            <a:ext cx="2732503" cy="3227366"/>
          </a:xfrm>
        </p:spPr>
      </p:pic>
      <p:pic>
        <p:nvPicPr>
          <p:cNvPr id="1026" name="Picture 2" descr="Елисавета Багрян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928" y="1755286"/>
            <a:ext cx="2370946" cy="36142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314049" y="5202066"/>
            <a:ext cx="52343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Българска поетеса и преводач, автор на детски книги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85883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9784" y="365125"/>
            <a:ext cx="534572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Ж</a:t>
            </a:r>
            <a:r>
              <a:rPr lang="bg-BG" dirty="0" smtClean="0"/>
              <a:t>улиета Шишманова</a:t>
            </a:r>
            <a:br>
              <a:rPr lang="bg-BG" dirty="0" smtClean="0"/>
            </a:br>
            <a:r>
              <a:rPr lang="en-US" dirty="0" err="1" smtClean="0"/>
              <a:t>Zhulieta</a:t>
            </a:r>
            <a:r>
              <a:rPr lang="en-US" dirty="0" smtClean="0"/>
              <a:t> </a:t>
            </a:r>
            <a:r>
              <a:rPr lang="en-US" dirty="0" err="1" smtClean="0"/>
              <a:t>Schischmanova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88" y="2003401"/>
            <a:ext cx="5181600" cy="3855110"/>
          </a:xfrm>
        </p:spPr>
      </p:pic>
      <p:pic>
        <p:nvPicPr>
          <p:cNvPr id="2050" name="Picture 2" descr="Създателката на българската художествена гимнастика - ВЕСТНИК &quot;ТРЕТА  ВЪЗРАСТ&quot;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953" y="1814732"/>
            <a:ext cx="2717652" cy="33448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299980" y="5005119"/>
            <a:ext cx="53457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Българска </a:t>
            </a:r>
            <a:r>
              <a:rPr lang="ru-RU" dirty="0"/>
              <a:t>състезателка по гимнастика и треньорка по художествена гимнастика.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22494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7582" y="365125"/>
            <a:ext cx="5206218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З</a:t>
            </a:r>
            <a:r>
              <a:rPr lang="bg-BG" dirty="0" smtClean="0"/>
              <a:t>латка Дъбава</a:t>
            </a:r>
            <a:br>
              <a:rPr lang="bg-BG" dirty="0" smtClean="0"/>
            </a:br>
            <a:r>
              <a:rPr lang="en-US" dirty="0" err="1" smtClean="0"/>
              <a:t>Zlatka</a:t>
            </a:r>
            <a:r>
              <a:rPr lang="en-US" dirty="0" smtClean="0"/>
              <a:t> </a:t>
            </a:r>
            <a:r>
              <a:rPr lang="en-US" dirty="0" err="1" smtClean="0"/>
              <a:t>Dabova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411" y="1210029"/>
            <a:ext cx="3492500" cy="3810000"/>
          </a:xfrm>
        </p:spPr>
      </p:pic>
      <p:pic>
        <p:nvPicPr>
          <p:cNvPr id="3074" name="Picture 2" descr="Златка Дъбов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386" y="1600542"/>
            <a:ext cx="2385098" cy="36717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54727" y="5019187"/>
            <a:ext cx="52062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Българска художничка, графичка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5597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4191" y="280720"/>
            <a:ext cx="5164015" cy="1140118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И</a:t>
            </a:r>
            <a:r>
              <a:rPr lang="bg-BG" dirty="0" smtClean="0"/>
              <a:t>вет Лалова</a:t>
            </a:r>
            <a:br>
              <a:rPr lang="bg-BG" dirty="0" smtClean="0"/>
            </a:br>
            <a:r>
              <a:rPr lang="en-US" dirty="0" err="1" smtClean="0"/>
              <a:t>Ivet</a:t>
            </a:r>
            <a:r>
              <a:rPr lang="en-US" dirty="0" smtClean="0"/>
              <a:t> </a:t>
            </a:r>
            <a:r>
              <a:rPr lang="en-US" dirty="0" err="1" smtClean="0"/>
              <a:t>Lalova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324" y="1524013"/>
            <a:ext cx="3810000" cy="36322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297" y="1206646"/>
            <a:ext cx="3492521" cy="4351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539133" y="5300541"/>
            <a:ext cx="5164015" cy="1140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Лекоатлетка, европейска шампионка на 100 и 200 м, национална рекордьорка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79063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8935" y="280719"/>
            <a:ext cx="5248422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Й</a:t>
            </a:r>
            <a:r>
              <a:rPr lang="bg-BG" dirty="0" smtClean="0"/>
              <a:t>орданка Донкова</a:t>
            </a:r>
            <a:br>
              <a:rPr lang="bg-BG" dirty="0" smtClean="0"/>
            </a:br>
            <a:r>
              <a:rPr lang="en-US" dirty="0" err="1" smtClean="0"/>
              <a:t>Yordanka</a:t>
            </a:r>
            <a:r>
              <a:rPr lang="en-US" dirty="0" smtClean="0"/>
              <a:t> </a:t>
            </a:r>
            <a:r>
              <a:rPr lang="en-US" dirty="0" err="1" smtClean="0"/>
              <a:t>Donkova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50" y="967495"/>
            <a:ext cx="3420151" cy="4351338"/>
          </a:xfrm>
        </p:spPr>
      </p:pic>
      <p:pic>
        <p:nvPicPr>
          <p:cNvPr id="4098" name="Picture 2" descr="31 години от световния рекорд на легендарната Йорданка Донкова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02"/>
          <a:stretch/>
        </p:blipFill>
        <p:spPr bwMode="auto">
          <a:xfrm>
            <a:off x="7071946" y="1692287"/>
            <a:ext cx="3943057" cy="3238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384387" y="4906645"/>
            <a:ext cx="524842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Състезателка по лека атлетика, световна рекордьорка в дисциплината 100 м с препятствия.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75971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716" y="365125"/>
            <a:ext cx="5178083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К</a:t>
            </a:r>
            <a:r>
              <a:rPr lang="bg-BG" dirty="0" smtClean="0"/>
              <a:t>алина Малина</a:t>
            </a:r>
            <a:br>
              <a:rPr lang="bg-BG" dirty="0" smtClean="0"/>
            </a:br>
            <a:r>
              <a:rPr lang="en-US" dirty="0" err="1" smtClean="0"/>
              <a:t>Kalina</a:t>
            </a:r>
            <a:r>
              <a:rPr lang="en-US" dirty="0" smtClean="0"/>
              <a:t> </a:t>
            </a:r>
            <a:r>
              <a:rPr lang="en-US" dirty="0" err="1" smtClean="0"/>
              <a:t>Malina</a:t>
            </a:r>
            <a:endParaRPr lang="bg-BG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66" y="1065970"/>
            <a:ext cx="4771203" cy="4351338"/>
          </a:xfrm>
        </p:spPr>
      </p:pic>
      <p:pic>
        <p:nvPicPr>
          <p:cNvPr id="6146" name="Picture 2" descr="Коя е Калина Малина? | Детското.БНР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209" y="1755287"/>
            <a:ext cx="3856523" cy="35490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299980" y="5131728"/>
            <a:ext cx="51780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Детска писателка и преводачка, автор на първия български детски роман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36619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1310" y="365125"/>
            <a:ext cx="5262489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Л</a:t>
            </a:r>
            <a:r>
              <a:rPr lang="bg-BG" dirty="0" smtClean="0"/>
              <a:t>юба Огнянова</a:t>
            </a:r>
            <a:br>
              <a:rPr lang="bg-BG" dirty="0" smtClean="0"/>
            </a:br>
            <a:r>
              <a:rPr lang="en-US" dirty="0" err="1" smtClean="0"/>
              <a:t>Luba</a:t>
            </a:r>
            <a:r>
              <a:rPr lang="en-US" dirty="0" smtClean="0"/>
              <a:t> </a:t>
            </a:r>
            <a:r>
              <a:rPr lang="en-US" dirty="0" err="1" smtClean="0"/>
              <a:t>Ognenova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506" y="1280159"/>
            <a:ext cx="3657124" cy="3657124"/>
          </a:xfrm>
        </p:spPr>
      </p:pic>
      <p:pic>
        <p:nvPicPr>
          <p:cNvPr id="7170" name="Picture 2" descr="Люба Огненова-Маринов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733" y="1856684"/>
            <a:ext cx="2395938" cy="31308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525064" y="4962916"/>
            <a:ext cx="52624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Пръвата жена- подводен археолог в България.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6388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8596" y="168177"/>
            <a:ext cx="5149948" cy="1111983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М</a:t>
            </a:r>
            <a:r>
              <a:rPr lang="bg-BG" dirty="0" smtClean="0"/>
              <a:t>ария </a:t>
            </a:r>
            <a:r>
              <a:rPr lang="bg-BG" dirty="0" smtClean="0"/>
              <a:t>Гроздева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en-US" dirty="0" smtClean="0"/>
              <a:t>Maria </a:t>
            </a:r>
            <a:r>
              <a:rPr lang="en-US" dirty="0" err="1" smtClean="0"/>
              <a:t>GrozDeva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47" y="1164444"/>
            <a:ext cx="4513836" cy="4351338"/>
          </a:xfrm>
        </p:spPr>
      </p:pic>
      <p:pic>
        <p:nvPicPr>
          <p:cNvPr id="8194" name="Picture 2" descr="Мария Гроздева: Да отгледаш три деца е по-лесно, отколкото да бориш  простаци, които пречат - 24chasa.b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370" y="1281627"/>
            <a:ext cx="3026602" cy="3866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40658" y="5216135"/>
            <a:ext cx="5149948" cy="1266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Състезателка по спортна стрелба. 9-кратна европейска шампионка. Най-успешният български състезател на Олимпийски игри.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33161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1311" y="5120005"/>
            <a:ext cx="580995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Български </a:t>
            </a:r>
            <a:r>
              <a:rPr lang="ru-RU" dirty="0">
                <a:solidFill>
                  <a:srgbClr val="FF0000"/>
                </a:solidFill>
              </a:rPr>
              <a:t>оперен певец – бас, работил дълги години в Италия.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01" y="1463040"/>
            <a:ext cx="3551304" cy="3587176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575" y="1959646"/>
            <a:ext cx="2990850" cy="2676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103034" y="264306"/>
            <a:ext cx="58099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</a:t>
            </a:r>
            <a:r>
              <a:rPr lang="ru-RU" dirty="0" smtClean="0"/>
              <a:t>иколай Гяуров</a:t>
            </a:r>
          </a:p>
          <a:p>
            <a:pPr algn="ctr"/>
            <a:r>
              <a:rPr lang="en-US" dirty="0" smtClean="0"/>
              <a:t>Nikolai </a:t>
            </a:r>
            <a:r>
              <a:rPr lang="en-US" dirty="0" err="1" smtClean="0"/>
              <a:t>Gyaurov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34918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9446" y="365125"/>
            <a:ext cx="5234354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О</a:t>
            </a:r>
            <a:r>
              <a:rPr lang="bg-BG" dirty="0" smtClean="0"/>
              <a:t>лга Борисова</a:t>
            </a:r>
            <a:br>
              <a:rPr lang="bg-BG" dirty="0" smtClean="0"/>
            </a:br>
            <a:r>
              <a:rPr lang="en-US" dirty="0" smtClean="0"/>
              <a:t>Olga </a:t>
            </a:r>
            <a:r>
              <a:rPr lang="en-US" dirty="0" err="1" smtClean="0"/>
              <a:t>Borisova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80" y="981563"/>
            <a:ext cx="4268750" cy="4351338"/>
          </a:xfrm>
        </p:spPr>
      </p:pic>
      <p:pic>
        <p:nvPicPr>
          <p:cNvPr id="9218" name="Picture 2" descr="Олга Борисова - Рано ми е слънце огреяло - YouTube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9" b="11612"/>
          <a:stretch/>
        </p:blipFill>
        <p:spPr bwMode="auto">
          <a:xfrm>
            <a:off x="6884963" y="1758462"/>
            <a:ext cx="4572000" cy="260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82861" y="4639359"/>
            <a:ext cx="52343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Народна певица, името ѝ е включено в Световната енциклопедия за музика.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90173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9784" y="365125"/>
            <a:ext cx="5192151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П</a:t>
            </a:r>
            <a:r>
              <a:rPr lang="bg-BG" dirty="0" smtClean="0"/>
              <a:t>етя Дубарова</a:t>
            </a:r>
            <a:br>
              <a:rPr lang="bg-BG" dirty="0" smtClean="0"/>
            </a:br>
            <a:r>
              <a:rPr lang="en-US" dirty="0" err="1" smtClean="0"/>
              <a:t>Petya</a:t>
            </a:r>
            <a:r>
              <a:rPr lang="en-US" dirty="0" smtClean="0"/>
              <a:t> </a:t>
            </a:r>
            <a:r>
              <a:rPr lang="en-US" dirty="0" err="1" smtClean="0"/>
              <a:t>Dubarova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59" y="1051902"/>
            <a:ext cx="4316527" cy="4351338"/>
          </a:xfrm>
        </p:spPr>
      </p:pic>
      <p:pic>
        <p:nvPicPr>
          <p:cNvPr id="11266" name="Picture 2" descr="Петя Дубарова. Събрано. Т.1 &quot;Поезия&quot; и Т.2 &quot;Проза&quot;】 Либра Скорп • Цена |  Ciela.com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84" y="1670880"/>
            <a:ext cx="2120051" cy="316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370319" y="4920713"/>
            <a:ext cx="51921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Детето-чудо на българската поезия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33857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4190" y="210381"/>
            <a:ext cx="5164015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Р</a:t>
            </a:r>
            <a:r>
              <a:rPr lang="bg-BG" dirty="0" smtClean="0"/>
              <a:t>айна Княгиня</a:t>
            </a:r>
            <a:br>
              <a:rPr lang="bg-BG" dirty="0" smtClean="0"/>
            </a:br>
            <a:r>
              <a:rPr lang="en-US" dirty="0" smtClean="0"/>
              <a:t>Raina </a:t>
            </a:r>
            <a:r>
              <a:rPr lang="en-US" dirty="0" err="1" smtClean="0"/>
              <a:t>Knyaginya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641" y="953428"/>
            <a:ext cx="3907227" cy="4351338"/>
          </a:xfrm>
        </p:spPr>
      </p:pic>
      <p:pic>
        <p:nvPicPr>
          <p:cNvPr id="12290" name="Picture 2" descr="Лошите момичета на историята: Райна Княгиня – Нежното име на Априлското  въстание : Chronicle.b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181" y="1473932"/>
            <a:ext cx="2963843" cy="36206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26589" y="5131729"/>
            <a:ext cx="51640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dirty="0">
                <a:solidFill>
                  <a:srgbClr val="FF0000"/>
                </a:solidFill>
              </a:rPr>
              <a:t>Б</a:t>
            </a:r>
            <a:r>
              <a:rPr lang="ru-RU" dirty="0" smtClean="0">
                <a:solidFill>
                  <a:srgbClr val="FF0000"/>
                </a:solidFill>
              </a:rPr>
              <a:t>ългарска </a:t>
            </a:r>
            <a:r>
              <a:rPr lang="ru-RU" dirty="0">
                <a:solidFill>
                  <a:srgbClr val="FF0000"/>
                </a:solidFill>
              </a:rPr>
              <a:t>учителка и акушерка, ушила главното въстаническо знаме на Панагюрски революционен окръг за Априлското въстание.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83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3514" y="365125"/>
            <a:ext cx="5220286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С</a:t>
            </a:r>
            <a:r>
              <a:rPr lang="bg-BG" dirty="0" smtClean="0"/>
              <a:t>тефка Костадинова</a:t>
            </a:r>
            <a:br>
              <a:rPr lang="bg-BG" dirty="0" smtClean="0"/>
            </a:br>
            <a:r>
              <a:rPr lang="en-US" dirty="0" err="1" smtClean="0"/>
              <a:t>Stefka</a:t>
            </a:r>
            <a:r>
              <a:rPr lang="en-US" dirty="0" smtClean="0"/>
              <a:t> </a:t>
            </a:r>
            <a:r>
              <a:rPr lang="en-US" dirty="0" err="1" smtClean="0"/>
              <a:t>Kostadinova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657" y="1193908"/>
            <a:ext cx="3728456" cy="4067407"/>
          </a:xfrm>
        </p:spPr>
      </p:pic>
      <p:pic>
        <p:nvPicPr>
          <p:cNvPr id="13314" name="Picture 2" descr="Великата Стефка Костадинова празнува рожден ден днес ВИДЕО - Trafficnews.bg  - Trafficnews.b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112" y="1706502"/>
            <a:ext cx="4406704" cy="33050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12524" y="5103593"/>
            <a:ext cx="52202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Световна рекордьорка в дисциплината скок на височина.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8944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7582" y="365125"/>
            <a:ext cx="5206218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Т</a:t>
            </a:r>
            <a:r>
              <a:rPr lang="bg-BG" dirty="0" smtClean="0"/>
              <a:t>еодосий Спасов</a:t>
            </a:r>
            <a:br>
              <a:rPr lang="bg-BG" dirty="0" smtClean="0"/>
            </a:br>
            <a:r>
              <a:rPr lang="en-US" dirty="0" err="1" smtClean="0"/>
              <a:t>Teodosyi</a:t>
            </a:r>
            <a:r>
              <a:rPr lang="en-US" dirty="0" smtClean="0"/>
              <a:t> </a:t>
            </a:r>
            <a:r>
              <a:rPr lang="en-US" dirty="0" err="1" smtClean="0"/>
              <a:t>Spasov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79" y="1220714"/>
            <a:ext cx="4116365" cy="4351338"/>
          </a:xfrm>
        </p:spPr>
      </p:pic>
      <p:pic>
        <p:nvPicPr>
          <p:cNvPr id="14338" name="Picture 2" descr="Теодосий Спасов – Уикипед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848" y="1663596"/>
            <a:ext cx="2549769" cy="327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96929" y="4991051"/>
            <a:ext cx="52062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bg-BG" dirty="0">
                <a:solidFill>
                  <a:srgbClr val="FF0000"/>
                </a:solidFill>
              </a:rPr>
              <a:t>Б</a:t>
            </a:r>
            <a:r>
              <a:rPr lang="ru-RU" dirty="0" smtClean="0">
                <a:solidFill>
                  <a:srgbClr val="FF0000"/>
                </a:solidFill>
              </a:rPr>
              <a:t>ългарски </a:t>
            </a:r>
            <a:r>
              <a:rPr lang="ru-RU" dirty="0">
                <a:solidFill>
                  <a:srgbClr val="FF0000"/>
                </a:solidFill>
              </a:rPr>
              <a:t>музикант, виртуозен изпълнител на кавал.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092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1988" y="252584"/>
            <a:ext cx="5220286" cy="1280795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Донка </a:t>
            </a:r>
            <a:r>
              <a:rPr lang="bg-BG" b="1" dirty="0" smtClean="0">
                <a:solidFill>
                  <a:srgbClr val="FF0000"/>
                </a:solidFill>
              </a:rPr>
              <a:t>У</a:t>
            </a:r>
            <a:r>
              <a:rPr lang="bg-BG" dirty="0" smtClean="0"/>
              <a:t>шлинова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Donka</a:t>
            </a:r>
            <a:r>
              <a:rPr lang="en-US" dirty="0" smtClean="0"/>
              <a:t> </a:t>
            </a:r>
            <a:r>
              <a:rPr lang="en-US" dirty="0" err="1" smtClean="0"/>
              <a:t>Uschlinova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260" y="1192579"/>
            <a:ext cx="4361886" cy="4351338"/>
          </a:xfrm>
        </p:spPr>
      </p:pic>
      <p:pic>
        <p:nvPicPr>
          <p:cNvPr id="15362" name="Picture 2" descr="Лошите момичета на историята: Донка Ушлинова – забравеният герой от три  войни : Chronicle.b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449" y="1975820"/>
            <a:ext cx="4026877" cy="28639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12524" y="4948849"/>
            <a:ext cx="5220286" cy="12807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Първата жена у нас с воински чин.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56138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7242" y="125975"/>
            <a:ext cx="6016284" cy="1325563"/>
          </a:xfrm>
        </p:spPr>
        <p:txBody>
          <a:bodyPr>
            <a:normAutofit/>
          </a:bodyPr>
          <a:lstStyle/>
          <a:p>
            <a:r>
              <a:rPr lang="bg-BG" sz="4000" b="1" dirty="0" smtClean="0">
                <a:solidFill>
                  <a:srgbClr val="FF0000"/>
                </a:solidFill>
              </a:rPr>
              <a:t>Ф</a:t>
            </a:r>
            <a:r>
              <a:rPr lang="bg-BG" sz="4000" dirty="0" smtClean="0"/>
              <a:t>ани Попова- Мутафова</a:t>
            </a:r>
            <a:br>
              <a:rPr lang="bg-BG" sz="4000" dirty="0" smtClean="0"/>
            </a:br>
            <a:r>
              <a:rPr lang="en-US" sz="4000" dirty="0" err="1" smtClean="0"/>
              <a:t>Fani</a:t>
            </a:r>
            <a:r>
              <a:rPr lang="en-US" sz="4000" dirty="0" smtClean="0"/>
              <a:t> </a:t>
            </a:r>
            <a:r>
              <a:rPr lang="en-US" sz="4000" dirty="0" err="1" smtClean="0"/>
              <a:t>Popova</a:t>
            </a:r>
            <a:r>
              <a:rPr lang="en-US" sz="4000" dirty="0" smtClean="0"/>
              <a:t>- </a:t>
            </a:r>
            <a:r>
              <a:rPr lang="en-US" sz="4000" dirty="0" err="1" smtClean="0"/>
              <a:t>Mutafova</a:t>
            </a:r>
            <a:endParaRPr lang="bg-BG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585" y="1065969"/>
            <a:ext cx="4566696" cy="4351338"/>
          </a:xfrm>
        </p:spPr>
      </p:pic>
      <p:pic>
        <p:nvPicPr>
          <p:cNvPr id="16386" name="Picture 2" descr="Фани Попова-Мутафов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929" y="1290510"/>
            <a:ext cx="2580148" cy="34914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903070" y="5137757"/>
            <a:ext cx="60162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4000" b="1" dirty="0" smtClean="0">
                <a:solidFill>
                  <a:srgbClr val="FF0000"/>
                </a:solidFill>
              </a:rPr>
              <a:t>Български писател, преводач от италиански език, общественик, патриот.</a:t>
            </a:r>
            <a:endParaRPr lang="bg-BG" sz="4000" dirty="0"/>
          </a:p>
        </p:txBody>
      </p:sp>
    </p:spTree>
    <p:extLst>
      <p:ext uri="{BB962C8B-B14F-4D97-AF65-F5344CB8AC3E}">
        <p14:creationId xmlns:p14="http://schemas.microsoft.com/office/powerpoint/2010/main" val="1646251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0982" y="365125"/>
            <a:ext cx="5122817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Х</a:t>
            </a:r>
            <a:r>
              <a:rPr lang="bg-BG" dirty="0" smtClean="0"/>
              <a:t>ристо Стоичков</a:t>
            </a:r>
            <a:br>
              <a:rPr lang="bg-BG" dirty="0" smtClean="0"/>
            </a:br>
            <a:r>
              <a:rPr lang="en-US" dirty="0" err="1" smtClean="0"/>
              <a:t>Hristo</a:t>
            </a:r>
            <a:r>
              <a:rPr lang="en-US" dirty="0" smtClean="0"/>
              <a:t> </a:t>
            </a:r>
            <a:r>
              <a:rPr lang="en-US" dirty="0" err="1" smtClean="0"/>
              <a:t>Stoichkov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97" y="1227909"/>
            <a:ext cx="4144689" cy="4075611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433457" y="1892235"/>
            <a:ext cx="5181600" cy="2911833"/>
          </a:xfrm>
          <a:prstGeom prst="rect">
            <a:avLst/>
          </a:prstGeom>
        </p:spPr>
      </p:pic>
      <p:sp>
        <p:nvSpPr>
          <p:cNvPr id="9" name="AutoShape 6" descr="Великият подпис преди 30 години: Стоичков разказва за Барселона, ЦСКА,  &quot;Златната топка&quot; и най-голямата си греш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540137" y="5076463"/>
            <a:ext cx="51228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dirty="0">
                <a:solidFill>
                  <a:srgbClr val="FF0000"/>
                </a:solidFill>
              </a:rPr>
              <a:t>С</a:t>
            </a:r>
            <a:r>
              <a:rPr lang="bg-BG" dirty="0" smtClean="0">
                <a:solidFill>
                  <a:srgbClr val="FF0000"/>
                </a:solidFill>
              </a:rPr>
              <a:t>ветовноизвестен </a:t>
            </a:r>
            <a:r>
              <a:rPr lang="bg-BG" dirty="0">
                <a:solidFill>
                  <a:srgbClr val="FF0000"/>
                </a:solidFill>
              </a:rPr>
              <a:t>български футболист</a:t>
            </a:r>
            <a:r>
              <a:rPr lang="bg-BG" dirty="0" smtClean="0">
                <a:solidFill>
                  <a:srgbClr val="FF0000"/>
                </a:solidFill>
              </a:rPr>
              <a:t>,</a:t>
            </a:r>
            <a:r>
              <a:rPr lang="ru-RU" dirty="0">
                <a:solidFill>
                  <a:srgbClr val="FF0000"/>
                </a:solidFill>
              </a:rPr>
              <a:t> носител на най-престижните футболни награди (Златна обувка, Златна топка)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857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0354" y="365125"/>
            <a:ext cx="5253446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Ц</a:t>
            </a:r>
            <a:r>
              <a:rPr lang="bg-BG" dirty="0" smtClean="0"/>
              <a:t>ветана Манева</a:t>
            </a:r>
            <a:br>
              <a:rPr lang="bg-BG" dirty="0" smtClean="0"/>
            </a:br>
            <a:r>
              <a:rPr lang="en-US" dirty="0" err="1" smtClean="0"/>
              <a:t>Cvetana</a:t>
            </a:r>
            <a:r>
              <a:rPr lang="en-US" dirty="0" smtClean="0"/>
              <a:t> </a:t>
            </a:r>
            <a:r>
              <a:rPr lang="en-US" dirty="0" err="1" smtClean="0"/>
              <a:t>Maneva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097" y="1237796"/>
            <a:ext cx="3829177" cy="4351338"/>
          </a:xfrm>
        </p:spPr>
      </p:pic>
      <p:pic>
        <p:nvPicPr>
          <p:cNvPr id="18434" name="Picture 2" descr="Петър Стоянов и Цветана Манева на премиера - В медиите - Нов български  университет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8" r="25252"/>
          <a:stretch/>
        </p:blipFill>
        <p:spPr bwMode="auto">
          <a:xfrm>
            <a:off x="7628709" y="2067496"/>
            <a:ext cx="2364377" cy="292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331131" y="5102587"/>
            <a:ext cx="52534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Българска театрална и киноактриса.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67620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2605" y="103868"/>
            <a:ext cx="5253446" cy="1325563"/>
          </a:xfrm>
        </p:spPr>
        <p:txBody>
          <a:bodyPr/>
          <a:lstStyle/>
          <a:p>
            <a:pPr algn="ctr"/>
            <a:r>
              <a:rPr lang="bg-BG" dirty="0" smtClean="0"/>
              <a:t>Мара </a:t>
            </a:r>
            <a:r>
              <a:rPr lang="bg-BG" b="1" dirty="0" smtClean="0">
                <a:solidFill>
                  <a:srgbClr val="FF0000"/>
                </a:solidFill>
              </a:rPr>
              <a:t>Ч</a:t>
            </a:r>
            <a:r>
              <a:rPr lang="bg-BG" dirty="0" smtClean="0"/>
              <a:t>уклева</a:t>
            </a:r>
            <a:br>
              <a:rPr lang="bg-BG" dirty="0" smtClean="0"/>
            </a:br>
            <a:r>
              <a:rPr lang="en-US" dirty="0" smtClean="0"/>
              <a:t>Mara </a:t>
            </a:r>
            <a:r>
              <a:rPr lang="en-US" dirty="0" err="1" smtClean="0"/>
              <a:t>Chukleva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93" y="1263923"/>
            <a:ext cx="4229500" cy="4351338"/>
          </a:xfrm>
        </p:spPr>
      </p:pic>
      <p:pic>
        <p:nvPicPr>
          <p:cNvPr id="19458" name="Picture 2" descr="Мара Чуклева – Уикипед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010" y="1332411"/>
            <a:ext cx="2928681" cy="36950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239691" y="5037274"/>
            <a:ext cx="52534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dirty="0" smtClean="0">
                <a:solidFill>
                  <a:srgbClr val="FF0000"/>
                </a:solidFill>
              </a:rPr>
              <a:t>Първата българска актриса, участвала в чуждестранен филм.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16821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1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3416" y="365125"/>
            <a:ext cx="5240383" cy="1325563"/>
          </a:xfrm>
        </p:spPr>
        <p:txBody>
          <a:bodyPr/>
          <a:lstStyle/>
          <a:p>
            <a:pPr algn="ctr"/>
            <a:r>
              <a:rPr lang="bg-BG" b="1" dirty="0" smtClean="0"/>
              <a:t>Н</a:t>
            </a:r>
            <a:r>
              <a:rPr lang="bg-BG" dirty="0" smtClean="0"/>
              <a:t>едялка </a:t>
            </a:r>
            <a:r>
              <a:rPr lang="bg-BG" b="1" dirty="0" smtClean="0">
                <a:solidFill>
                  <a:srgbClr val="FF0000"/>
                </a:solidFill>
              </a:rPr>
              <a:t>Ш</a:t>
            </a:r>
            <a:r>
              <a:rPr lang="bg-BG" dirty="0" smtClean="0"/>
              <a:t>илева</a:t>
            </a:r>
            <a:br>
              <a:rPr lang="bg-BG" dirty="0" smtClean="0"/>
            </a:br>
            <a:r>
              <a:rPr lang="en-US" dirty="0" err="1" smtClean="0"/>
              <a:t>Nedyalka</a:t>
            </a:r>
            <a:r>
              <a:rPr lang="en-US" dirty="0" smtClean="0"/>
              <a:t> </a:t>
            </a:r>
            <a:r>
              <a:rPr lang="en-US" dirty="0" err="1" smtClean="0"/>
              <a:t>Schileva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68" y="1432488"/>
            <a:ext cx="5181600" cy="3805202"/>
          </a:xfrm>
        </p:spPr>
      </p:pic>
      <p:pic>
        <p:nvPicPr>
          <p:cNvPr id="20482" name="Picture 2" descr="Недялка Шилева – Чардафонова: където всички мрат, там и аз ще мра! -  ВЕСТНИК &quot;ТРЕТА ВЪЗРАСТ&quot;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967" y="1607118"/>
            <a:ext cx="2343559" cy="364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22571" y="5324657"/>
            <a:ext cx="52403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FF0000"/>
                </a:solidFill>
              </a:rPr>
              <a:t>Б</a:t>
            </a:r>
            <a:r>
              <a:rPr lang="ru-RU" b="1" dirty="0" smtClean="0">
                <a:solidFill>
                  <a:srgbClr val="FF0000"/>
                </a:solidFill>
              </a:rPr>
              <a:t>ългарска учителка и деятелка на Съединението на Княжество България с Източна Румелия.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92408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0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7290" y="365125"/>
            <a:ext cx="5266509" cy="1325563"/>
          </a:xfrm>
        </p:spPr>
        <p:txBody>
          <a:bodyPr/>
          <a:lstStyle/>
          <a:p>
            <a:pPr algn="ctr"/>
            <a:r>
              <a:rPr lang="bg-BG" b="1" dirty="0" smtClean="0"/>
              <a:t>Н</a:t>
            </a:r>
            <a:r>
              <a:rPr lang="bg-BG" dirty="0" smtClean="0"/>
              <a:t>иколина </a:t>
            </a:r>
            <a:r>
              <a:rPr lang="bg-BG" b="1" dirty="0" smtClean="0">
                <a:solidFill>
                  <a:srgbClr val="FF0000"/>
                </a:solidFill>
              </a:rPr>
              <a:t>Щ</a:t>
            </a:r>
            <a:r>
              <a:rPr lang="bg-BG" dirty="0" smtClean="0"/>
              <a:t>ерева</a:t>
            </a:r>
            <a:br>
              <a:rPr lang="bg-BG" dirty="0" smtClean="0"/>
            </a:br>
            <a:r>
              <a:rPr lang="en-US" dirty="0" err="1" smtClean="0"/>
              <a:t>Nikolina</a:t>
            </a:r>
            <a:r>
              <a:rPr lang="en-US" dirty="0" smtClean="0"/>
              <a:t> </a:t>
            </a:r>
            <a:r>
              <a:rPr lang="en-US" dirty="0" err="1" smtClean="0"/>
              <a:t>Schereva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07" y="1185545"/>
            <a:ext cx="5118456" cy="4351338"/>
          </a:xfrm>
        </p:spPr>
      </p:pic>
      <p:pic>
        <p:nvPicPr>
          <p:cNvPr id="21506" name="Picture 2" descr="Спорт :: Легендата Николина Щерева повежда колоната на Софийския маратон ::  Monitor.b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217" y="1646930"/>
            <a:ext cx="4408714" cy="32950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74822" y="4998085"/>
            <a:ext cx="52665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Олимпийска вицешампионка на средни разстояния - 800 и 1500 метра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95306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0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0982" y="286748"/>
            <a:ext cx="5214257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Ю</a:t>
            </a:r>
            <a:r>
              <a:rPr lang="bg-BG" dirty="0" smtClean="0"/>
              <a:t>лия Байчева</a:t>
            </a:r>
            <a:br>
              <a:rPr lang="bg-BG" dirty="0" smtClean="0"/>
            </a:br>
            <a:r>
              <a:rPr lang="en-US" dirty="0" err="1" smtClean="0"/>
              <a:t>Ulia</a:t>
            </a:r>
            <a:r>
              <a:rPr lang="en-US" dirty="0" smtClean="0"/>
              <a:t> </a:t>
            </a:r>
            <a:r>
              <a:rPr lang="en-US" dirty="0" err="1" smtClean="0"/>
              <a:t>Baicheva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" y="1283066"/>
            <a:ext cx="5181600" cy="3947288"/>
          </a:xfrm>
        </p:spPr>
      </p:pic>
      <p:pic>
        <p:nvPicPr>
          <p:cNvPr id="22530" name="Picture 2" descr="Златното момиче Юлия Байчева се нуждае от златни сърца, за да спаси  голямата си дъщеря - 24chasa.b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1"/>
          <a:stretch/>
        </p:blipFill>
        <p:spPr bwMode="auto">
          <a:xfrm>
            <a:off x="7524205" y="1572876"/>
            <a:ext cx="2860766" cy="3212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370319" y="5167902"/>
            <a:ext cx="52142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Състезателка по художествена гимнастика от поколението на т.нар. „Златни момичета“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199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0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5668" y="195308"/>
            <a:ext cx="5188131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Я</a:t>
            </a:r>
            <a:r>
              <a:rPr lang="bg-BG" dirty="0" smtClean="0"/>
              <a:t>на Язова</a:t>
            </a:r>
            <a:br>
              <a:rPr lang="bg-BG" dirty="0" smtClean="0"/>
            </a:br>
            <a:r>
              <a:rPr lang="en-US" dirty="0" smtClean="0"/>
              <a:t>Yana </a:t>
            </a:r>
            <a:r>
              <a:rPr lang="en-US" dirty="0" err="1" smtClean="0"/>
              <a:t>Yazova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26" y="1146356"/>
            <a:ext cx="4415406" cy="4351338"/>
          </a:xfrm>
        </p:spPr>
      </p:pic>
      <p:pic>
        <p:nvPicPr>
          <p:cNvPr id="23554" name="Picture 2" descr="Яна Язова – хулената и хвалена писателка | Българска истор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814" y="1512117"/>
            <a:ext cx="2385154" cy="35335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135188" y="5024210"/>
            <a:ext cx="51881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Писателка, авторка на стихосбирки, романи, пиеси, детски творби, преводи.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91513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6"/>
          <a:stretch/>
        </p:blipFill>
        <p:spPr>
          <a:xfrm>
            <a:off x="0" y="0"/>
            <a:ext cx="12191999" cy="6783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BULGARIAN MINI-DICTIONARY</a:t>
            </a:r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18" y="1094105"/>
            <a:ext cx="5181600" cy="5528764"/>
          </a:xfrm>
        </p:spPr>
        <p:txBody>
          <a:bodyPr>
            <a:noAutofit/>
          </a:bodyPr>
          <a:lstStyle/>
          <a:p>
            <a:r>
              <a:rPr lang="en-US" sz="2400" b="1" dirty="0"/>
              <a:t>Hello</a:t>
            </a:r>
            <a:r>
              <a:rPr lang="en-US" sz="2400" dirty="0"/>
              <a:t> - </a:t>
            </a:r>
            <a:r>
              <a:rPr lang="en-US" sz="2400" dirty="0" err="1"/>
              <a:t>Zdravei</a:t>
            </a:r>
            <a:endParaRPr lang="en-US" sz="2400" dirty="0"/>
          </a:p>
          <a:p>
            <a:r>
              <a:rPr lang="en-US" sz="2400" b="1" dirty="0"/>
              <a:t>Good morning</a:t>
            </a:r>
            <a:r>
              <a:rPr lang="en-US" sz="2400" dirty="0"/>
              <a:t>- Dobro </a:t>
            </a:r>
            <a:r>
              <a:rPr lang="en-US" sz="2400" dirty="0" err="1"/>
              <a:t>utro</a:t>
            </a:r>
            <a:endParaRPr lang="en-US" sz="2400" dirty="0"/>
          </a:p>
          <a:p>
            <a:r>
              <a:rPr lang="en-US" sz="2400" b="1" dirty="0"/>
              <a:t>Good afternoon</a:t>
            </a:r>
            <a:r>
              <a:rPr lang="en-US" sz="2400" dirty="0"/>
              <a:t>- </a:t>
            </a:r>
            <a:r>
              <a:rPr lang="en-US" sz="2400" dirty="0" err="1"/>
              <a:t>Dobar</a:t>
            </a:r>
            <a:r>
              <a:rPr lang="en-US" sz="2400" dirty="0"/>
              <a:t> den</a:t>
            </a:r>
          </a:p>
          <a:p>
            <a:r>
              <a:rPr lang="en-US" sz="2400" b="1" dirty="0"/>
              <a:t>Good evening</a:t>
            </a:r>
            <a:r>
              <a:rPr lang="en-US" sz="2400" dirty="0"/>
              <a:t>- </a:t>
            </a:r>
            <a:r>
              <a:rPr lang="en-US" sz="2400" dirty="0" err="1"/>
              <a:t>Dobar</a:t>
            </a:r>
            <a:r>
              <a:rPr lang="en-US" sz="2400" dirty="0"/>
              <a:t> </a:t>
            </a:r>
            <a:r>
              <a:rPr lang="en-US" sz="2400" dirty="0" err="1"/>
              <a:t>vecher</a:t>
            </a:r>
            <a:endParaRPr lang="en-US" sz="2400" dirty="0"/>
          </a:p>
          <a:p>
            <a:r>
              <a:rPr lang="en-US" sz="2400" b="1" dirty="0"/>
              <a:t>Good night</a:t>
            </a:r>
            <a:r>
              <a:rPr lang="en-US" sz="2400" dirty="0"/>
              <a:t>- </a:t>
            </a:r>
            <a:r>
              <a:rPr lang="en-US" sz="2400" dirty="0" err="1"/>
              <a:t>Leka</a:t>
            </a:r>
            <a:r>
              <a:rPr lang="en-US" sz="2400" dirty="0"/>
              <a:t> </a:t>
            </a:r>
            <a:r>
              <a:rPr lang="en-US" sz="2400" dirty="0" err="1"/>
              <a:t>nosht</a:t>
            </a:r>
            <a:endParaRPr lang="en-US" sz="2400" dirty="0"/>
          </a:p>
          <a:p>
            <a:r>
              <a:rPr lang="en-US" sz="2400" b="1" dirty="0"/>
              <a:t>Thank you </a:t>
            </a:r>
            <a:r>
              <a:rPr lang="en-US" sz="2400" dirty="0"/>
              <a:t>– </a:t>
            </a:r>
            <a:r>
              <a:rPr lang="en-US" sz="2400" dirty="0" err="1"/>
              <a:t>Blagodarya</a:t>
            </a:r>
            <a:endParaRPr lang="en-US" sz="2400" dirty="0"/>
          </a:p>
          <a:p>
            <a:r>
              <a:rPr lang="en-US" sz="2400" b="1" dirty="0"/>
              <a:t>Please</a:t>
            </a:r>
            <a:r>
              <a:rPr lang="en-US" sz="2400" dirty="0"/>
              <a:t>- </a:t>
            </a:r>
            <a:r>
              <a:rPr lang="en-US" sz="2400" dirty="0" err="1"/>
              <a:t>Molya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endParaRPr lang="en-US" sz="2400" dirty="0"/>
          </a:p>
          <a:p>
            <a:r>
              <a:rPr lang="en-US" sz="2400" b="1" dirty="0"/>
              <a:t>Excuse me.- </a:t>
            </a:r>
            <a:r>
              <a:rPr lang="en-US" sz="2400" dirty="0" err="1"/>
              <a:t>Izvinete</a:t>
            </a:r>
            <a:r>
              <a:rPr lang="en-US" sz="2400" dirty="0"/>
              <a:t> me.</a:t>
            </a:r>
          </a:p>
          <a:p>
            <a:r>
              <a:rPr lang="en-US" sz="2400" b="1" dirty="0"/>
              <a:t>Yes</a:t>
            </a:r>
            <a:r>
              <a:rPr lang="en-US" sz="2400" dirty="0"/>
              <a:t>.- Da      </a:t>
            </a:r>
            <a:r>
              <a:rPr lang="en-US" sz="2400" b="1" dirty="0"/>
              <a:t>No</a:t>
            </a:r>
            <a:r>
              <a:rPr lang="en-US" sz="2400" dirty="0"/>
              <a:t>- Ne</a:t>
            </a:r>
          </a:p>
          <a:p>
            <a:r>
              <a:rPr lang="en-US" sz="2400" b="1" dirty="0"/>
              <a:t>What’s your name?- </a:t>
            </a:r>
            <a:r>
              <a:rPr lang="en-US" sz="2400" dirty="0" err="1"/>
              <a:t>Kak</a:t>
            </a:r>
            <a:r>
              <a:rPr lang="en-US" sz="2400" dirty="0"/>
              <a:t> se </a:t>
            </a:r>
            <a:r>
              <a:rPr lang="en-US" sz="2400" dirty="0" err="1"/>
              <a:t>kazvash</a:t>
            </a:r>
            <a:r>
              <a:rPr lang="en-US" sz="2400" dirty="0"/>
              <a:t>?</a:t>
            </a:r>
          </a:p>
          <a:p>
            <a:r>
              <a:rPr lang="en-US" sz="2400" b="1" dirty="0"/>
              <a:t>My name</a:t>
            </a:r>
            <a:r>
              <a:rPr lang="en-US" sz="2400" dirty="0"/>
              <a:t>’s … - </a:t>
            </a:r>
            <a:r>
              <a:rPr lang="en-US" sz="2400" dirty="0" err="1"/>
              <a:t>Kazvam</a:t>
            </a:r>
            <a:r>
              <a:rPr lang="en-US" sz="2400" dirty="0"/>
              <a:t> se… </a:t>
            </a:r>
          </a:p>
          <a:p>
            <a:r>
              <a:rPr lang="en-US" sz="2400" b="1" dirty="0"/>
              <a:t>How old are you?- </a:t>
            </a:r>
            <a:r>
              <a:rPr lang="en-US" sz="2400" dirty="0"/>
              <a:t>Na </a:t>
            </a:r>
            <a:r>
              <a:rPr lang="en-US" sz="2400" dirty="0" err="1"/>
              <a:t>kolko</a:t>
            </a:r>
            <a:r>
              <a:rPr lang="en-US" sz="2400" dirty="0"/>
              <a:t> </a:t>
            </a:r>
            <a:r>
              <a:rPr lang="en-US" sz="2400" dirty="0" err="1"/>
              <a:t>godini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 smtClean="0"/>
              <a:t>?</a:t>
            </a:r>
            <a:r>
              <a:rPr lang="en-US" sz="2400" dirty="0"/>
              <a:t> </a:t>
            </a:r>
          </a:p>
          <a:p>
            <a:endParaRPr lang="bg-BG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10343"/>
            <a:ext cx="5558246" cy="539496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How are you? </a:t>
            </a:r>
            <a:r>
              <a:rPr lang="en-US" sz="2400" dirty="0" smtClean="0"/>
              <a:t>– </a:t>
            </a:r>
            <a:r>
              <a:rPr lang="en-US" sz="2400" dirty="0" err="1" smtClean="0"/>
              <a:t>Kak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?</a:t>
            </a:r>
          </a:p>
          <a:p>
            <a:r>
              <a:rPr lang="en-US" sz="2400" b="1" dirty="0" smtClean="0"/>
              <a:t>Nice to meet you</a:t>
            </a:r>
            <a:r>
              <a:rPr lang="en-US" sz="2400" dirty="0" smtClean="0"/>
              <a:t>.- </a:t>
            </a:r>
            <a:r>
              <a:rPr lang="en-US" sz="2400" dirty="0" err="1" smtClean="0"/>
              <a:t>Radvam</a:t>
            </a:r>
            <a:r>
              <a:rPr lang="en-US" sz="2400" dirty="0" smtClean="0"/>
              <a:t> se, </a:t>
            </a:r>
            <a:r>
              <a:rPr lang="en-US" sz="2400" dirty="0" err="1" smtClean="0"/>
              <a:t>che</a:t>
            </a:r>
            <a:r>
              <a:rPr lang="en-US" sz="2400" dirty="0" smtClean="0"/>
              <a:t> </a:t>
            </a:r>
            <a:r>
              <a:rPr lang="en-US" sz="2400" dirty="0" err="1" smtClean="0"/>
              <a:t>te</a:t>
            </a:r>
            <a:r>
              <a:rPr lang="en-US" sz="2400" dirty="0" smtClean="0"/>
              <a:t> </a:t>
            </a:r>
            <a:r>
              <a:rPr lang="en-US" sz="2400" dirty="0" err="1" smtClean="0"/>
              <a:t>sreshtam</a:t>
            </a:r>
            <a:r>
              <a:rPr lang="en-US" sz="2400" dirty="0" smtClean="0"/>
              <a:t>.</a:t>
            </a:r>
          </a:p>
          <a:p>
            <a:r>
              <a:rPr lang="en-US" sz="2400" b="1" dirty="0" smtClean="0"/>
              <a:t>What’s the time</a:t>
            </a:r>
            <a:r>
              <a:rPr lang="en-US" sz="2400" dirty="0" smtClean="0"/>
              <a:t>?- </a:t>
            </a:r>
            <a:r>
              <a:rPr lang="en-US" sz="2400" dirty="0" err="1" smtClean="0"/>
              <a:t>Kolko</a:t>
            </a:r>
            <a:r>
              <a:rPr lang="en-US" sz="2400" dirty="0" smtClean="0"/>
              <a:t> e </a:t>
            </a:r>
            <a:r>
              <a:rPr lang="en-US" sz="2400" dirty="0" err="1" smtClean="0"/>
              <a:t>chasat</a:t>
            </a:r>
            <a:r>
              <a:rPr lang="en-US" sz="2400" dirty="0" smtClean="0"/>
              <a:t>?</a:t>
            </a:r>
          </a:p>
          <a:p>
            <a:r>
              <a:rPr lang="en-US" sz="2400" b="1" dirty="0" smtClean="0"/>
              <a:t>I like/ I don’t like- </a:t>
            </a:r>
            <a:r>
              <a:rPr lang="en-US" sz="2400" dirty="0" err="1" smtClean="0"/>
              <a:t>Haresvam</a:t>
            </a:r>
            <a:r>
              <a:rPr lang="en-US" sz="2400" dirty="0" smtClean="0"/>
              <a:t>/ Ne </a:t>
            </a:r>
            <a:r>
              <a:rPr lang="en-US" sz="2400" dirty="0" err="1" smtClean="0"/>
              <a:t>haresvam</a:t>
            </a:r>
            <a:endParaRPr lang="en-US" sz="2400" dirty="0" smtClean="0"/>
          </a:p>
          <a:p>
            <a:r>
              <a:rPr lang="en-US" sz="2400" b="1" dirty="0" smtClean="0"/>
              <a:t>How much does it cost?- </a:t>
            </a:r>
            <a:r>
              <a:rPr lang="en-US" sz="2400" dirty="0" err="1" smtClean="0"/>
              <a:t>Kolko</a:t>
            </a:r>
            <a:r>
              <a:rPr lang="en-US" sz="2400" dirty="0" smtClean="0"/>
              <a:t> </a:t>
            </a:r>
            <a:r>
              <a:rPr lang="en-US" sz="2400" dirty="0" err="1" smtClean="0"/>
              <a:t>struva</a:t>
            </a:r>
            <a:r>
              <a:rPr lang="en-US" sz="2400" dirty="0" smtClean="0"/>
              <a:t>? </a:t>
            </a:r>
            <a:r>
              <a:rPr lang="en-US" sz="2400" b="1" dirty="0" smtClean="0"/>
              <a:t>I’m hungry</a:t>
            </a:r>
            <a:r>
              <a:rPr lang="en-US" sz="2400" dirty="0" smtClean="0"/>
              <a:t>!- </a:t>
            </a:r>
            <a:r>
              <a:rPr lang="en-US" sz="2400" dirty="0" err="1" smtClean="0"/>
              <a:t>Gladen</a:t>
            </a:r>
            <a:r>
              <a:rPr lang="en-US" sz="2400" dirty="0" smtClean="0"/>
              <a:t> </a:t>
            </a:r>
            <a:r>
              <a:rPr lang="en-US" sz="2400" dirty="0" err="1" smtClean="0"/>
              <a:t>sam</a:t>
            </a:r>
            <a:r>
              <a:rPr lang="en-US" sz="2400" dirty="0" smtClean="0"/>
              <a:t>!</a:t>
            </a:r>
          </a:p>
          <a:p>
            <a:r>
              <a:rPr lang="en-US" sz="2400" b="1" dirty="0" smtClean="0"/>
              <a:t>School</a:t>
            </a:r>
            <a:r>
              <a:rPr lang="en-US" sz="2400" dirty="0" smtClean="0"/>
              <a:t>- </a:t>
            </a:r>
            <a:r>
              <a:rPr lang="en-US" sz="2400" dirty="0" err="1" smtClean="0"/>
              <a:t>uchilishte</a:t>
            </a:r>
            <a:endParaRPr lang="en-US" sz="2400" dirty="0" smtClean="0"/>
          </a:p>
          <a:p>
            <a:r>
              <a:rPr lang="en-US" sz="2400" b="1" dirty="0" smtClean="0"/>
              <a:t>Toilet-</a:t>
            </a:r>
            <a:r>
              <a:rPr lang="en-US" sz="2400" dirty="0" smtClean="0"/>
              <a:t> </a:t>
            </a:r>
            <a:r>
              <a:rPr lang="en-US" sz="2400" dirty="0" err="1" smtClean="0"/>
              <a:t>toaletna</a:t>
            </a:r>
            <a:endParaRPr lang="en-US" sz="2400" dirty="0" smtClean="0"/>
          </a:p>
          <a:p>
            <a:r>
              <a:rPr lang="en-US" sz="2400" b="1" dirty="0" smtClean="0"/>
              <a:t>Restaurant</a:t>
            </a:r>
            <a:r>
              <a:rPr lang="en-US" sz="2400" dirty="0" smtClean="0"/>
              <a:t> – </a:t>
            </a:r>
            <a:r>
              <a:rPr lang="en-US" sz="2400" dirty="0" err="1" smtClean="0"/>
              <a:t>restorant</a:t>
            </a:r>
            <a:endParaRPr lang="en-US" sz="2400" dirty="0" smtClean="0"/>
          </a:p>
          <a:p>
            <a:r>
              <a:rPr lang="en-US" sz="2400" b="1" dirty="0" smtClean="0"/>
              <a:t>Shop</a:t>
            </a:r>
            <a:r>
              <a:rPr lang="en-US" sz="2400" dirty="0" smtClean="0"/>
              <a:t>- </a:t>
            </a:r>
            <a:r>
              <a:rPr lang="en-US" sz="2400" dirty="0" err="1" smtClean="0"/>
              <a:t>magazin</a:t>
            </a:r>
            <a:r>
              <a:rPr lang="en-US" sz="2400" dirty="0" smtClean="0"/>
              <a:t> </a:t>
            </a:r>
          </a:p>
          <a:p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717511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552</Words>
  <Application>Microsoft Office PowerPoint</Application>
  <PresentationFormat>Widescreen</PresentationFormat>
  <Paragraphs>80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ALPHABET</vt:lpstr>
      <vt:lpstr>Анастасия Димитрова Anastasia Dimitrova</vt:lpstr>
      <vt:lpstr>Бинка Желязкова Binka Zhelyazkova</vt:lpstr>
      <vt:lpstr>Валя Балканска Valya Balkanska</vt:lpstr>
      <vt:lpstr>Георги Аспарухов Georgi Asparuhov</vt:lpstr>
      <vt:lpstr>Джон Атанасов Dzhon Atanasov</vt:lpstr>
      <vt:lpstr>Елисавета Багряна Elisaveta Bagryana</vt:lpstr>
      <vt:lpstr>Жулиета Шишманова Zhulieta Schischmanova</vt:lpstr>
      <vt:lpstr>Златка Дъбава Zlatka Dabova</vt:lpstr>
      <vt:lpstr>Ивет Лалова Ivet Lalova</vt:lpstr>
      <vt:lpstr>Йорданка Донкова Yordanka Donkova</vt:lpstr>
      <vt:lpstr>Калина Малина Kalina Malina</vt:lpstr>
      <vt:lpstr>Люба Огнянова Luba Ognenova</vt:lpstr>
      <vt:lpstr>Мария Гроздева Maria GrozDeva</vt:lpstr>
      <vt:lpstr>Български оперен певец – бас, работил дълги години в Италия.</vt:lpstr>
      <vt:lpstr>Олга Борисова Olga Borisova</vt:lpstr>
      <vt:lpstr>Петя Дубарова Petya Dubarova</vt:lpstr>
      <vt:lpstr>Райна Княгиня Raina Knyaginya</vt:lpstr>
      <vt:lpstr>Стефка Костадинова Stefka Kostadinova</vt:lpstr>
      <vt:lpstr>Теодосий Спасов Teodosyi Spasov</vt:lpstr>
      <vt:lpstr>Донка Ушлинова Donka Uschlinova</vt:lpstr>
      <vt:lpstr>Фани Попова- Мутафова Fani Popova- Mutafova</vt:lpstr>
      <vt:lpstr>Христо Стоичков Hristo Stoichkov</vt:lpstr>
      <vt:lpstr>Цветана Манева Cvetana Maneva</vt:lpstr>
      <vt:lpstr>Мара Чуклева Mara Chukleva</vt:lpstr>
      <vt:lpstr>Недялка Шилева Nedyalka Schileva</vt:lpstr>
      <vt:lpstr>Николина Щерева Nikolina Schereva</vt:lpstr>
      <vt:lpstr>Юлия Байчева Ulia Baicheva</vt:lpstr>
      <vt:lpstr>Яна Язова Yana Yazova</vt:lpstr>
      <vt:lpstr>BULGARIAN MINI-DICTIONARY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26</cp:revision>
  <dcterms:created xsi:type="dcterms:W3CDTF">2021-03-28T15:21:21Z</dcterms:created>
  <dcterms:modified xsi:type="dcterms:W3CDTF">2021-04-01T12:08:00Z</dcterms:modified>
</cp:coreProperties>
</file>