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306" r:id="rId2"/>
    <p:sldId id="305" r:id="rId3"/>
    <p:sldId id="258" r:id="rId4"/>
    <p:sldId id="260" r:id="rId5"/>
    <p:sldId id="263" r:id="rId6"/>
    <p:sldId id="266" r:id="rId7"/>
    <p:sldId id="267" r:id="rId8"/>
    <p:sldId id="268" r:id="rId9"/>
    <p:sldId id="269" r:id="rId10"/>
    <p:sldId id="270" r:id="rId11"/>
    <p:sldId id="271" r:id="rId12"/>
    <p:sldId id="273" r:id="rId13"/>
    <p:sldId id="274" r:id="rId14"/>
    <p:sldId id="275" r:id="rId15"/>
    <p:sldId id="276" r:id="rId16"/>
    <p:sldId id="303" r:id="rId17"/>
    <p:sldId id="279" r:id="rId18"/>
    <p:sldId id="281" r:id="rId19"/>
    <p:sldId id="282" r:id="rId20"/>
    <p:sldId id="283" r:id="rId21"/>
    <p:sldId id="284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4" r:id="rId30"/>
    <p:sldId id="299" r:id="rId31"/>
    <p:sldId id="300" r:id="rId32"/>
    <p:sldId id="293" r:id="rId33"/>
    <p:sldId id="297" r:id="rId34"/>
    <p:sldId id="301" r:id="rId35"/>
    <p:sldId id="302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796" autoAdjust="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638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28874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034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499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408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18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6822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083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60748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58519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201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153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46711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791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537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02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155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AB353BB-6703-4382-90DF-59E2D4F4CE97}" type="datetimeFigureOut">
              <a:rPr lang="bg-BG" smtClean="0"/>
              <a:t>10.04.2021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FE946DE-5FB4-4B25-917F-D538763F0E8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2949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5.jpeg"/><Relationship Id="rId4" Type="http://schemas.openxmlformats.org/officeDocument/2006/relationships/hyperlink" Target="https://opoznai.bg/view/memorialna-cheshma-v-pamet-na-damian-damianov-sliven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upload.wikimedia.org/wikipedia/commons/6/65/Anton_Pann_rowik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1" y="590573"/>
            <a:ext cx="1898073" cy="284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0" t="1514" b="5362"/>
          <a:stretch/>
        </p:blipFill>
        <p:spPr>
          <a:xfrm>
            <a:off x="2484013" y="573152"/>
            <a:ext cx="1955494" cy="2867891"/>
          </a:xfrm>
          <a:prstGeom prst="rect">
            <a:avLst/>
          </a:prstGeom>
        </p:spPr>
      </p:pic>
      <p:pic>
        <p:nvPicPr>
          <p:cNvPr id="7" name="Picture 2" descr="Georgi Ikonomov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517" y="597655"/>
            <a:ext cx="2084868" cy="292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Станка Златева | Boec.BG - онлайн медия за бойни спортов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83" y="3145619"/>
            <a:ext cx="3012482" cy="220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Наим забравил 800 долара в колата, преди да избяга - 24chasa.b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0"/>
          <a:stretch/>
        </p:blipFill>
        <p:spPr bwMode="auto">
          <a:xfrm>
            <a:off x="3591951" y="2990657"/>
            <a:ext cx="2284575" cy="293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4845" y="4501661"/>
            <a:ext cx="2323405" cy="1695157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899989" y="2206496"/>
            <a:ext cx="4435434" cy="3195498"/>
          </a:xfrm>
          <a:prstGeom prst="rect">
            <a:avLst/>
          </a:prstGeom>
          <a:solidFill>
            <a:srgbClr val="FF0000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FAMOUS PERSONS RELATED TO THE TOWN OF SLIVEN</a:t>
            </a:r>
            <a:endParaRPr lang="bg-BG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671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59" y="703384"/>
            <a:ext cx="753026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Anton </a:t>
            </a:r>
            <a:r>
              <a:rPr lang="en-US" b="1" dirty="0" smtClean="0">
                <a:solidFill>
                  <a:srgbClr val="002060"/>
                </a:solidFill>
              </a:rPr>
              <a:t>Pan</a:t>
            </a:r>
            <a:r>
              <a:rPr lang="bg-BG" b="1" dirty="0" smtClean="0">
                <a:solidFill>
                  <a:srgbClr val="002060"/>
                </a:solidFill>
              </a:rPr>
              <a:t/>
            </a:r>
            <a:br>
              <a:rPr lang="bg-BG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(</a:t>
            </a:r>
            <a:r>
              <a:rPr lang="en-US" b="1" dirty="0">
                <a:solidFill>
                  <a:srgbClr val="002060"/>
                </a:solidFill>
              </a:rPr>
              <a:t>1796-1854</a:t>
            </a:r>
            <a:r>
              <a:rPr lang="en-US" b="1" dirty="0" smtClean="0">
                <a:solidFill>
                  <a:srgbClr val="002060"/>
                </a:solidFill>
              </a:rPr>
              <a:t>)</a:t>
            </a:r>
            <a:endParaRPr lang="bg-BG" b="1" dirty="0">
              <a:solidFill>
                <a:srgbClr val="002060"/>
              </a:solidFill>
            </a:endParaRPr>
          </a:p>
        </p:txBody>
      </p:sp>
      <p:pic>
        <p:nvPicPr>
          <p:cNvPr id="46082" name="Picture 2" descr="https://upload.wikimedia.org/wikipedia/commons/6/65/Anton_Pann_rowik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57" y="871925"/>
            <a:ext cx="2666467" cy="399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09970" y="2148544"/>
            <a:ext cx="5149735" cy="1868209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2800" b="1" dirty="0"/>
              <a:t>Born in </a:t>
            </a:r>
            <a:r>
              <a:rPr lang="en-US" sz="2800" b="1" dirty="0" smtClean="0"/>
              <a:t>Sliven</a:t>
            </a:r>
            <a:endParaRPr lang="bg-BG" sz="2800" b="1" dirty="0" smtClean="0"/>
          </a:p>
          <a:p>
            <a:r>
              <a:rPr lang="en-US" sz="2800" b="1" dirty="0" smtClean="0"/>
              <a:t>Author </a:t>
            </a:r>
            <a:r>
              <a:rPr lang="en-US" sz="2800" b="1" dirty="0"/>
              <a:t>of the music of the Romanian anthem</a:t>
            </a:r>
            <a:endParaRPr lang="bg-BG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72197" y="5130080"/>
            <a:ext cx="5902129" cy="830997"/>
          </a:xfrm>
          <a:prstGeom prst="rect">
            <a:avLst/>
          </a:prstGeom>
          <a:gradFill>
            <a:gsLst>
              <a:gs pos="5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</a:gra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Wallachian writer, poet, </a:t>
            </a:r>
            <a:endParaRPr lang="bg-BG" sz="2400" b="1" dirty="0" smtClean="0"/>
          </a:p>
          <a:p>
            <a:pPr algn="ctr"/>
            <a:r>
              <a:rPr lang="en-US" sz="2400" b="1" dirty="0" smtClean="0"/>
              <a:t>composer  </a:t>
            </a:r>
            <a:r>
              <a:rPr lang="en-US" sz="2400" b="1" dirty="0"/>
              <a:t>and a folklorist of Bulgarian origin</a:t>
            </a:r>
            <a:endParaRPr lang="bg-BG" sz="2400" b="1" dirty="0"/>
          </a:p>
        </p:txBody>
      </p:sp>
      <p:pic>
        <p:nvPicPr>
          <p:cNvPr id="1026" name="Picture 2" descr="National Anthem of Romania (page 3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210" y="2008908"/>
            <a:ext cx="2550421" cy="360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omania_National_Anthem_-_Desteapta-te_Romane.og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5890" y="55210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773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9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72" y="604910"/>
            <a:ext cx="10515600" cy="91440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Aleksi</a:t>
            </a:r>
            <a:r>
              <a:rPr lang="en-US" b="1" dirty="0" smtClean="0"/>
              <a:t> </a:t>
            </a:r>
            <a:r>
              <a:rPr lang="en-US" b="1" dirty="0" err="1" smtClean="0"/>
              <a:t>Kvartirnikov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(1893-1977)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3"/>
          <a:stretch/>
        </p:blipFill>
        <p:spPr>
          <a:xfrm>
            <a:off x="1223245" y="1168463"/>
            <a:ext cx="2575032" cy="370240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404" y="2016544"/>
            <a:ext cx="6857999" cy="1923416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/>
              <a:t>Born in the city of Sliven</a:t>
            </a:r>
            <a:r>
              <a:rPr lang="en-US" b="1" dirty="0" smtClean="0"/>
              <a:t>.</a:t>
            </a:r>
            <a:endParaRPr lang="bg-BG" b="1" dirty="0" smtClean="0"/>
          </a:p>
          <a:p>
            <a:r>
              <a:rPr lang="en-US" b="1" dirty="0" smtClean="0"/>
              <a:t>Graduated </a:t>
            </a:r>
            <a:r>
              <a:rPr lang="en-US" b="1" dirty="0"/>
              <a:t>from high school in </a:t>
            </a:r>
            <a:r>
              <a:rPr lang="en-US" b="1" dirty="0" smtClean="0"/>
              <a:t>Varna</a:t>
            </a:r>
            <a:r>
              <a:rPr lang="bg-BG" b="1" dirty="0" smtClean="0"/>
              <a:t> </a:t>
            </a:r>
            <a:r>
              <a:rPr lang="en-US" b="1" dirty="0" smtClean="0"/>
              <a:t>Higher </a:t>
            </a:r>
            <a:endParaRPr lang="bg-BG" b="1" dirty="0" smtClean="0"/>
          </a:p>
          <a:p>
            <a:r>
              <a:rPr lang="en-US" b="1" dirty="0" smtClean="0"/>
              <a:t>Technical </a:t>
            </a:r>
            <a:r>
              <a:rPr lang="en-US" b="1" dirty="0"/>
              <a:t>School in Graz, Austria</a:t>
            </a:r>
            <a:endParaRPr lang="bg-BG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40119" y="5123654"/>
            <a:ext cx="4193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Civil </a:t>
            </a:r>
            <a:r>
              <a:rPr lang="en-US" b="1" dirty="0" smtClean="0"/>
              <a:t>Engineer</a:t>
            </a:r>
          </a:p>
          <a:p>
            <a:pPr algn="ctr"/>
            <a:r>
              <a:rPr lang="en-US" b="1" dirty="0" smtClean="0"/>
              <a:t>Lecturer </a:t>
            </a:r>
            <a:r>
              <a:rPr lang="en-US" b="1" dirty="0"/>
              <a:t>and </a:t>
            </a:r>
            <a:r>
              <a:rPr lang="en-US" b="1" dirty="0" smtClean="0"/>
              <a:t>rector</a:t>
            </a:r>
          </a:p>
          <a:p>
            <a:pPr algn="ctr"/>
            <a:r>
              <a:rPr lang="en-US" b="1" dirty="0" smtClean="0"/>
              <a:t>Public </a:t>
            </a:r>
            <a:r>
              <a:rPr lang="en-US" b="1" dirty="0"/>
              <a:t>figure and politician</a:t>
            </a:r>
            <a:endParaRPr lang="bg-BG" b="1" dirty="0"/>
          </a:p>
          <a:p>
            <a:pPr algn="ctr"/>
            <a:endParaRPr lang="bg-BG" dirty="0"/>
          </a:p>
        </p:txBody>
      </p:sp>
      <p:sp>
        <p:nvSpPr>
          <p:cNvPr id="8" name="TextBox 7"/>
          <p:cNvSpPr txBox="1"/>
          <p:nvPr/>
        </p:nvSpPr>
        <p:spPr>
          <a:xfrm>
            <a:off x="4963886" y="4004268"/>
            <a:ext cx="6609805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He has designed many buildings and facilities</a:t>
            </a:r>
            <a:endParaRPr lang="bg-BG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358599" y="5289452"/>
            <a:ext cx="5012118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More important among which are:</a:t>
            </a:r>
            <a:endParaRPr lang="bg-B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109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38736" y="4899399"/>
            <a:ext cx="4883728" cy="590839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The </a:t>
            </a:r>
            <a:r>
              <a:rPr lang="en-US" sz="2800" b="1" dirty="0"/>
              <a:t>courthouse in the capital</a:t>
            </a:r>
            <a:endParaRPr lang="bg-BG" sz="2800" b="1" dirty="0"/>
          </a:p>
        </p:txBody>
      </p:sp>
      <p:pic>
        <p:nvPicPr>
          <p:cNvPr id="1026" name="Picture 2" descr="Съдебна палата (София) – Уикипедия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54" y="1446071"/>
            <a:ext cx="5149665" cy="299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39" y="787790"/>
            <a:ext cx="4760170" cy="3665331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726595" y="4699679"/>
            <a:ext cx="48370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600" b="1" dirty="0"/>
              <a:t>The National </a:t>
            </a:r>
            <a:r>
              <a:rPr lang="en-US" sz="2600" b="1" dirty="0" smtClean="0"/>
              <a:t>Library</a:t>
            </a:r>
            <a:endParaRPr lang="bg-BG" sz="2600" b="1" dirty="0" smtClean="0"/>
          </a:p>
          <a:p>
            <a:pPr algn="ctr"/>
            <a:r>
              <a:rPr lang="en-US" sz="2600" b="1" dirty="0" smtClean="0"/>
              <a:t>In Sofia</a:t>
            </a:r>
            <a:endParaRPr lang="bg-BG" sz="2600" b="1" dirty="0"/>
          </a:p>
        </p:txBody>
      </p:sp>
    </p:spTree>
    <p:extLst>
      <p:ext uri="{BB962C8B-B14F-4D97-AF65-F5344CB8AC3E}">
        <p14:creationId xmlns:p14="http://schemas.microsoft.com/office/powerpoint/2010/main" val="3951959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50146" y="717452"/>
            <a:ext cx="9601196" cy="935501"/>
          </a:xfrm>
        </p:spPr>
        <p:txBody>
          <a:bodyPr/>
          <a:lstStyle/>
          <a:p>
            <a:r>
              <a:rPr lang="en-US" dirty="0"/>
              <a:t>Railway </a:t>
            </a:r>
            <a:r>
              <a:rPr lang="en-US" dirty="0" smtClean="0"/>
              <a:t>station in Ruse</a:t>
            </a:r>
            <a:r>
              <a:rPr lang="bg-BG" dirty="0" smtClean="0"/>
              <a:t> </a:t>
            </a:r>
            <a:endParaRPr lang="bg-BG" dirty="0"/>
          </a:p>
        </p:txBody>
      </p:sp>
      <p:pic>
        <p:nvPicPr>
          <p:cNvPr id="4100" name="Picture 4" descr="Централна ЖП гара - Русе | Опознай.b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15" y="2037805"/>
            <a:ext cx="5103223" cy="382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Сграда на централната жп гара Русе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6328" y="2237081"/>
            <a:ext cx="4413249" cy="330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126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0818" y="647114"/>
            <a:ext cx="7652825" cy="104804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Vasil </a:t>
            </a:r>
            <a:r>
              <a:rPr lang="en-US" b="1" dirty="0" err="1" smtClean="0"/>
              <a:t>Gendov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(1891-1970)</a:t>
            </a:r>
            <a:endParaRPr lang="bg-BG" b="1" dirty="0"/>
          </a:p>
        </p:txBody>
      </p:sp>
      <p:pic>
        <p:nvPicPr>
          <p:cNvPr id="7172" name="Picture 4" descr="BASA-1772K-1-335-1-Vasil Gendov, 192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54" y="967771"/>
            <a:ext cx="2795452" cy="437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9543" y="5368895"/>
            <a:ext cx="98559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Bulgarian </a:t>
            </a:r>
            <a:r>
              <a:rPr lang="en-US" sz="2400" b="1" dirty="0" smtClean="0"/>
              <a:t>director, actor </a:t>
            </a:r>
          </a:p>
          <a:p>
            <a:pPr algn="ctr"/>
            <a:r>
              <a:rPr lang="en-US" sz="2400" b="1" dirty="0" smtClean="0"/>
              <a:t>and </a:t>
            </a:r>
            <a:r>
              <a:rPr lang="en-US" sz="2400" b="1" dirty="0" err="1"/>
              <a:t>playwrightauthor</a:t>
            </a:r>
            <a:r>
              <a:rPr lang="en-US" sz="2400" b="1" dirty="0"/>
              <a:t> of the </a:t>
            </a:r>
            <a:r>
              <a:rPr lang="en-US" sz="2400" b="1" dirty="0">
                <a:solidFill>
                  <a:srgbClr val="FF0000"/>
                </a:solidFill>
              </a:rPr>
              <a:t>first</a:t>
            </a:r>
            <a:r>
              <a:rPr lang="en-US" sz="2400" b="1" dirty="0"/>
              <a:t> Bulgarian film "A Bulgarian is a gallant"</a:t>
            </a:r>
            <a:endParaRPr lang="bg-BG" sz="2400" b="1" dirty="0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367014" y="2179327"/>
            <a:ext cx="6857999" cy="272025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Born in the city of Sliven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He </a:t>
            </a:r>
            <a:r>
              <a:rPr lang="en-US" b="1" dirty="0"/>
              <a:t>graduated from the Higher Theater School in Vienna, specialized in Berlin</a:t>
            </a:r>
            <a:r>
              <a:rPr lang="en-US" b="1" dirty="0" smtClean="0"/>
              <a:t>,</a:t>
            </a:r>
          </a:p>
          <a:p>
            <a:r>
              <a:rPr lang="en-US" b="1" dirty="0" smtClean="0"/>
              <a:t>He </a:t>
            </a:r>
            <a:r>
              <a:rPr lang="en-US" b="1" dirty="0"/>
              <a:t>is the founder of the Bulgarian film </a:t>
            </a:r>
            <a:r>
              <a:rPr lang="en-US" b="1" dirty="0" smtClean="0"/>
              <a:t>art</a:t>
            </a:r>
          </a:p>
          <a:p>
            <a:r>
              <a:rPr lang="en-US" b="1" dirty="0" smtClean="0"/>
              <a:t>He </a:t>
            </a:r>
            <a:r>
              <a:rPr lang="en-US" b="1" dirty="0"/>
              <a:t>created the first film about Vasil </a:t>
            </a:r>
            <a:r>
              <a:rPr lang="en-US" b="1" dirty="0" err="1"/>
              <a:t>Levski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4211337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81156" y="2417036"/>
            <a:ext cx="7351539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Memorial plaque of Vasil </a:t>
            </a:r>
            <a:r>
              <a:rPr lang="en-US" b="1" dirty="0" err="1"/>
              <a:t>Gendov</a:t>
            </a:r>
            <a:r>
              <a:rPr lang="en-US" b="1" dirty="0"/>
              <a:t> in the center of Sliven</a:t>
            </a:r>
            <a:endParaRPr lang="bg-BG" b="1" dirty="0"/>
          </a:p>
        </p:txBody>
      </p:sp>
      <p:pic>
        <p:nvPicPr>
          <p:cNvPr id="8194" name="Picture 2" descr="https://upload.wikimedia.org/wikipedia/commons/thumb/4/4c/Vasil_Gendov_memorial_plaque%2C_Sliven.jpg/320px-Vasil_Gendov_memorial_plaque%2C_Slive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414" y="1043018"/>
            <a:ext cx="2581051" cy="455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328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62510" y="982132"/>
            <a:ext cx="7027983" cy="13038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Georgi</a:t>
            </a:r>
            <a:r>
              <a:rPr lang="en-US" b="1" dirty="0" smtClean="0"/>
              <a:t> </a:t>
            </a:r>
            <a:r>
              <a:rPr lang="en-US" b="1" dirty="0" err="1" smtClean="0"/>
              <a:t>Ikonomov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(</a:t>
            </a:r>
            <a:r>
              <a:rPr lang="bg-BG" b="1" dirty="0" smtClean="0"/>
              <a:t>1846-1876</a:t>
            </a:r>
            <a:r>
              <a:rPr lang="en-US" b="1" dirty="0" smtClean="0"/>
              <a:t>)</a:t>
            </a:r>
            <a:endParaRPr lang="bg-BG" b="1" dirty="0"/>
          </a:p>
        </p:txBody>
      </p:sp>
      <p:pic>
        <p:nvPicPr>
          <p:cNvPr id="9218" name="Picture 2" descr="Georgi Ikonomo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114" y="1741827"/>
            <a:ext cx="238125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084969" y="2743039"/>
            <a:ext cx="5184446" cy="2054044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b="1" dirty="0"/>
              <a:t>Born in </a:t>
            </a:r>
            <a:r>
              <a:rPr lang="en-US" b="1" dirty="0" smtClean="0"/>
              <a:t>Sliven</a:t>
            </a:r>
          </a:p>
          <a:p>
            <a:r>
              <a:rPr lang="en-US" b="1" dirty="0" smtClean="0"/>
              <a:t>vocabulary </a:t>
            </a:r>
            <a:r>
              <a:rPr lang="en-US" b="1" dirty="0"/>
              <a:t>at the Caravel Printing House in </a:t>
            </a:r>
            <a:r>
              <a:rPr lang="en-US" b="1" dirty="0" smtClean="0"/>
              <a:t>Bucharest</a:t>
            </a:r>
          </a:p>
          <a:p>
            <a:r>
              <a:rPr lang="en-US" b="1" dirty="0" smtClean="0"/>
              <a:t>Participant </a:t>
            </a:r>
            <a:r>
              <a:rPr lang="en-US" b="1" dirty="0"/>
              <a:t>in the April Uprising</a:t>
            </a:r>
            <a:endParaRPr lang="bg-BG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267098" y="5399983"/>
            <a:ext cx="2749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Bulgarian revolutionary</a:t>
            </a:r>
            <a:endParaRPr lang="bg-BG" sz="2000" b="1" dirty="0"/>
          </a:p>
        </p:txBody>
      </p:sp>
    </p:spTree>
    <p:extLst>
      <p:ext uri="{BB962C8B-B14F-4D97-AF65-F5344CB8AC3E}">
        <p14:creationId xmlns:p14="http://schemas.microsoft.com/office/powerpoint/2010/main" val="1157826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8629" y="696686"/>
            <a:ext cx="10914743" cy="986745"/>
          </a:xfrm>
        </p:spPr>
        <p:txBody>
          <a:bodyPr>
            <a:normAutofit/>
          </a:bodyPr>
          <a:lstStyle/>
          <a:p>
            <a:r>
              <a:rPr lang="en-US" sz="3600" b="1" dirty="0" err="1"/>
              <a:t>Ikonomov's</a:t>
            </a:r>
            <a:r>
              <a:rPr lang="en-US" sz="3600" b="1" dirty="0"/>
              <a:t> house in the Sliven district of </a:t>
            </a:r>
            <a:r>
              <a:rPr lang="en-US" sz="3600" b="1" dirty="0" err="1"/>
              <a:t>Klutsohor</a:t>
            </a:r>
            <a:endParaRPr lang="bg-BG" sz="3600" dirty="0"/>
          </a:p>
        </p:txBody>
      </p:sp>
      <p:pic>
        <p:nvPicPr>
          <p:cNvPr id="7" name="Picture 4" descr="https://upload.wikimedia.org/wikipedia/commons/thumb/e/e3/Georgi_Ikonomov_house%2C_Sliven.jpg/1280px-Georgi_Ikonomov_house%2C_Slive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035" y="1760311"/>
            <a:ext cx="963618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upload.wikimedia.org/wikipedia/commons/thumb/f/f8/Georgi_Ikonomov_memorial_plaque%2C_Sliven.jpg/800px-Georgi_Ikonomov_memorial_plaque%2C_Sliv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358" y="3971108"/>
            <a:ext cx="3594813" cy="264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66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2144" y="191985"/>
            <a:ext cx="9666515" cy="84886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err="1" smtClean="0"/>
              <a:t>Georgi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Mirkovich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(</a:t>
            </a:r>
            <a:r>
              <a:rPr lang="bg-BG" sz="3600" b="1" dirty="0" smtClean="0"/>
              <a:t>1826-1905</a:t>
            </a:r>
            <a:r>
              <a:rPr lang="en-US" sz="3600" b="1" dirty="0" smtClean="0"/>
              <a:t>)</a:t>
            </a:r>
            <a:endParaRPr lang="bg-BG" sz="3600" b="1" dirty="0"/>
          </a:p>
        </p:txBody>
      </p:sp>
      <p:pic>
        <p:nvPicPr>
          <p:cNvPr id="10242" name="Picture 2" descr="https://upload.wikimedia.org/wikipedia/commons/thumb/0/0b/Georgi_Mirkovich.jpg/320px-Georgi_Mirkovich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05" y="1621568"/>
            <a:ext cx="2468880" cy="371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5"/>
          <p:cNvSpPr>
            <a:spLocks noGrp="1"/>
          </p:cNvSpPr>
          <p:nvPr>
            <p:ph sz="half" idx="2"/>
          </p:nvPr>
        </p:nvSpPr>
        <p:spPr>
          <a:xfrm>
            <a:off x="6282508" y="1208768"/>
            <a:ext cx="5181600" cy="2511244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Born in </a:t>
            </a:r>
            <a:r>
              <a:rPr lang="en-US" dirty="0" smtClean="0"/>
              <a:t>Sliven</a:t>
            </a:r>
          </a:p>
          <a:p>
            <a:r>
              <a:rPr lang="en-US" dirty="0" smtClean="0"/>
              <a:t>He </a:t>
            </a:r>
            <a:r>
              <a:rPr lang="en-US" dirty="0"/>
              <a:t>studied in Sliven and </a:t>
            </a:r>
            <a:r>
              <a:rPr lang="en-US" dirty="0" err="1"/>
              <a:t>Kotel</a:t>
            </a:r>
            <a:r>
              <a:rPr lang="en-US" dirty="0"/>
              <a:t> under Sava </a:t>
            </a:r>
            <a:r>
              <a:rPr lang="en-US" dirty="0" err="1" smtClean="0"/>
              <a:t>Dobroplodni</a:t>
            </a:r>
            <a:endParaRPr lang="en-US" dirty="0" smtClean="0"/>
          </a:p>
          <a:p>
            <a:r>
              <a:rPr lang="en-US" dirty="0" smtClean="0"/>
              <a:t>He </a:t>
            </a:r>
            <a:r>
              <a:rPr lang="en-US" dirty="0"/>
              <a:t>studied medicine in Montpellier, France and Pisa, Italy</a:t>
            </a:r>
            <a:endParaRPr lang="bg-BG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548978" y="5383693"/>
            <a:ext cx="27821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Bulgarian doctor</a:t>
            </a:r>
            <a:r>
              <a:rPr lang="en-US" b="1" dirty="0" smtClean="0"/>
              <a:t>,</a:t>
            </a:r>
            <a:endParaRPr lang="bg-BG" b="1" dirty="0" smtClean="0"/>
          </a:p>
          <a:p>
            <a:pPr algn="ctr"/>
            <a:r>
              <a:rPr lang="en-US" b="1" dirty="0" smtClean="0"/>
              <a:t>revolutionary,</a:t>
            </a:r>
            <a:endParaRPr lang="bg-BG" b="1" dirty="0" smtClean="0"/>
          </a:p>
          <a:p>
            <a:pPr algn="ctr"/>
            <a:r>
              <a:rPr lang="en-US" b="1" dirty="0" smtClean="0"/>
              <a:t>educator </a:t>
            </a:r>
            <a:r>
              <a:rPr lang="en-US" b="1" dirty="0"/>
              <a:t>and public figure</a:t>
            </a:r>
            <a:endParaRPr lang="bg-BG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439886" y="3711683"/>
            <a:ext cx="80583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Doctor and manager of the Sliven hospital for a period of ten </a:t>
            </a:r>
            <a:r>
              <a:rPr lang="en-US" sz="2400" dirty="0" smtClean="0"/>
              <a:t>years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He </a:t>
            </a:r>
            <a:r>
              <a:rPr lang="en-US" sz="2400" dirty="0"/>
              <a:t>founded the first Red Cross society in </a:t>
            </a:r>
            <a:r>
              <a:rPr lang="en-US" sz="2400" dirty="0" smtClean="0"/>
              <a:t>Bulgaria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He </a:t>
            </a:r>
            <a:r>
              <a:rPr lang="en-US" sz="2400" dirty="0"/>
              <a:t>has also been the headmaster of the Sliven Boys' High School for two </a:t>
            </a:r>
            <a:r>
              <a:rPr lang="en-US" sz="2400" dirty="0" err="1"/>
              <a:t>yearsthe</a:t>
            </a:r>
            <a:r>
              <a:rPr lang="en-US" sz="2400" dirty="0"/>
              <a:t> </a:t>
            </a:r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first </a:t>
            </a:r>
            <a:r>
              <a:rPr lang="en-US" sz="2400" dirty="0"/>
              <a:t>doctor in Bulgaria to start treating with the method of homeopathy</a:t>
            </a:r>
            <a:endParaRPr lang="bg-BG" sz="2400" dirty="0"/>
          </a:p>
        </p:txBody>
      </p:sp>
      <p:pic>
        <p:nvPicPr>
          <p:cNvPr id="10244" name="Picture 4" descr="Д-Р ГЕОРГИ МИРКОВИЧ – ГРАЖДАНИН, ЗАТОЧЕНИК И ЛЕКАР, РАДЕТЕЛ ЗА ПРОСВЕТА,  ДУХОВНА И ЦЪРКОВНА СВОБОДА - Ирида Сливе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175" y="1470602"/>
            <a:ext cx="2857500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470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084" y="523920"/>
            <a:ext cx="10978235" cy="896917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Georgi</a:t>
            </a:r>
            <a:r>
              <a:rPr lang="en-US" sz="3200" b="1" dirty="0"/>
              <a:t> </a:t>
            </a:r>
            <a:r>
              <a:rPr lang="en-US" sz="3200" b="1" dirty="0" err="1"/>
              <a:t>Mirkovich's</a:t>
            </a:r>
            <a:r>
              <a:rPr lang="en-US" sz="3200" b="1" dirty="0"/>
              <a:t> house in Sliven, now turned into a gallery</a:t>
            </a:r>
            <a:endParaRPr lang="bg-BG" sz="3200" b="1" dirty="0"/>
          </a:p>
        </p:txBody>
      </p:sp>
      <p:pic>
        <p:nvPicPr>
          <p:cNvPr id="12292" name="Picture 4" descr="Сливен - Забележителност Сливен - Къща-музей Миркович - Снимка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326" y="1552619"/>
            <a:ext cx="5181600" cy="365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Забележителност Сливен - Къща-музей Миркович - Сливен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21" y="1693846"/>
            <a:ext cx="5181600" cy="414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Сливен - Забележителност Сливен - Къща-музей Миркович - Снимка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034" y="3616036"/>
            <a:ext cx="4697728" cy="3123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329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3538" y="391289"/>
            <a:ext cx="9601196" cy="13038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Dimitar</a:t>
            </a:r>
            <a:r>
              <a:rPr lang="en-US" b="1" dirty="0" smtClean="0"/>
              <a:t> </a:t>
            </a:r>
            <a:r>
              <a:rPr lang="bg-BG" b="1" dirty="0" smtClean="0"/>
              <a:t> </a:t>
            </a:r>
            <a:r>
              <a:rPr lang="en-US" b="1" dirty="0" err="1" smtClean="0"/>
              <a:t>Dobrovich</a:t>
            </a:r>
            <a:r>
              <a:rPr lang="bg-BG" b="1" dirty="0"/>
              <a:t/>
            </a:r>
            <a:br>
              <a:rPr lang="bg-BG" b="1" dirty="0"/>
            </a:br>
            <a:r>
              <a:rPr lang="en-US" b="1" dirty="0" smtClean="0"/>
              <a:t>(1816-1905)</a:t>
            </a:r>
            <a:endParaRPr lang="bg-BG" b="1" dirty="0"/>
          </a:p>
        </p:txBody>
      </p:sp>
      <p:pic>
        <p:nvPicPr>
          <p:cNvPr id="14338" name="Picture 2" descr="Портрет на Добрович в „Юбилеенъ сборникъ на Българското Народно Читалище „Зора“ въ Сливенъ 1860 – 1910 г.“ София, Придворна печатница, 191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783" y="1387773"/>
            <a:ext cx="2523744" cy="373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27419" y="2449081"/>
            <a:ext cx="6767945" cy="2510848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/>
              <a:t>Born in </a:t>
            </a:r>
            <a:r>
              <a:rPr lang="en-US" dirty="0" smtClean="0"/>
              <a:t>Sliven</a:t>
            </a:r>
          </a:p>
          <a:p>
            <a:r>
              <a:rPr lang="en-US" dirty="0" smtClean="0"/>
              <a:t>studied </a:t>
            </a:r>
            <a:r>
              <a:rPr lang="en-US" dirty="0"/>
              <a:t>at the Greek school in </a:t>
            </a:r>
            <a:r>
              <a:rPr lang="en-US" dirty="0" err="1"/>
              <a:t>Kuruçeşme</a:t>
            </a:r>
            <a:r>
              <a:rPr lang="en-US" dirty="0"/>
              <a:t>, </a:t>
            </a:r>
            <a:r>
              <a:rPr lang="en-US" dirty="0" smtClean="0"/>
              <a:t>Istanbul</a:t>
            </a:r>
          </a:p>
          <a:p>
            <a:r>
              <a:rPr lang="en-US" dirty="0" smtClean="0"/>
              <a:t>He </a:t>
            </a:r>
            <a:r>
              <a:rPr lang="en-US" dirty="0"/>
              <a:t>studied high school in </a:t>
            </a:r>
            <a:r>
              <a:rPr lang="en-US" dirty="0" smtClean="0"/>
              <a:t>Athens</a:t>
            </a:r>
          </a:p>
          <a:p>
            <a:r>
              <a:rPr lang="en-US" dirty="0" smtClean="0"/>
              <a:t>He </a:t>
            </a:r>
            <a:r>
              <a:rPr lang="en-US" dirty="0"/>
              <a:t>graduated from the Academy of Fine Arts in Rome</a:t>
            </a:r>
            <a:endParaRPr lang="bg-BG" dirty="0"/>
          </a:p>
        </p:txBody>
      </p:sp>
      <p:sp>
        <p:nvSpPr>
          <p:cNvPr id="6" name="TextBox 5"/>
          <p:cNvSpPr txBox="1"/>
          <p:nvPr/>
        </p:nvSpPr>
        <p:spPr>
          <a:xfrm>
            <a:off x="637868" y="5151332"/>
            <a:ext cx="35221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the first Bulgarian </a:t>
            </a:r>
            <a:r>
              <a:rPr lang="en-US" sz="2400" b="1" dirty="0" smtClean="0"/>
              <a:t>artist</a:t>
            </a:r>
          </a:p>
          <a:p>
            <a:pPr algn="ctr"/>
            <a:r>
              <a:rPr lang="en-US" sz="2400" b="1" dirty="0" smtClean="0"/>
              <a:t>with </a:t>
            </a:r>
            <a:r>
              <a:rPr lang="en-US" sz="2400" b="1" dirty="0"/>
              <a:t>academic education</a:t>
            </a:r>
            <a:r>
              <a:rPr lang="ru-RU" sz="2400" b="1" dirty="0" smtClean="0"/>
              <a:t>.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4187175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9585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art gallery in Sliven is called </a:t>
            </a:r>
            <a:r>
              <a:rPr lang="en-US" dirty="0" err="1"/>
              <a:t>Dimitar</a:t>
            </a:r>
            <a:r>
              <a:rPr lang="en-US" dirty="0"/>
              <a:t> </a:t>
            </a:r>
            <a:r>
              <a:rPr lang="en-US" dirty="0" err="1"/>
              <a:t>Dobrovich</a:t>
            </a:r>
            <a:endParaRPr lang="bg-BG" dirty="0"/>
          </a:p>
        </p:txBody>
      </p:sp>
      <p:pic>
        <p:nvPicPr>
          <p:cNvPr id="15362" name="Picture 2" descr="Художествената галерия &quot;Димитър Добрович&quot; в Сливен отбелязва 55 години от  своето създаван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108" y="1995055"/>
            <a:ext cx="6222891" cy="414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882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2887" y="312904"/>
            <a:ext cx="10515600" cy="840221"/>
          </a:xfrm>
        </p:spPr>
        <p:txBody>
          <a:bodyPr/>
          <a:lstStyle/>
          <a:p>
            <a:r>
              <a:rPr lang="en-US" dirty="0"/>
              <a:t>Paintings by </a:t>
            </a:r>
            <a:r>
              <a:rPr lang="en-US" dirty="0" err="1"/>
              <a:t>Dimitar</a:t>
            </a:r>
            <a:r>
              <a:rPr lang="en-US" dirty="0"/>
              <a:t> </a:t>
            </a:r>
            <a:r>
              <a:rPr lang="en-US" dirty="0" err="1"/>
              <a:t>Dobrovich</a:t>
            </a:r>
            <a:endParaRPr lang="bg-BG" dirty="0"/>
          </a:p>
        </p:txBody>
      </p:sp>
      <p:pic>
        <p:nvPicPr>
          <p:cNvPr id="16386" name="Picture 2" descr="https://upload.wikimedia.org/wikipedia/commons/2/20/%D0%98%D1%82%D0%B0%D0%BB%D0%B8%D0%B0%D0%BD%D1%81%D0%BA%D0%B0_%D0%B6%D0%B5%D1%82%D0%B2%D0%B0%D1%80%D0%BA%D0%B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06" y="1055075"/>
            <a:ext cx="3267086" cy="442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upload.wikimedia.org/wikipedia/commons/thumb/b/b4/%D0%98%D1%82%D0%B0%D0%BB%D0%B8%D0%B0%D0%BD%D1%81%D0%BA%D0%B8_%D0%BC%D0%BE%D0%BC%D0%B8%D1%87%D0%B5%D1%82%D0%B0.jpg/800px-%D0%98%D1%82%D0%B0%D0%BB%D0%B8%D0%B0%D0%BD%D1%81%D0%BA%D0%B8_%D0%BC%D0%BE%D0%BC%D0%B8%D1%87%D0%B5%D1%82%D0%B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270" y="1246910"/>
            <a:ext cx="2797603" cy="362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https://upload.wikimedia.org/wikipedia/commons/thumb/c/c5/%D0%90%D0%B2%D1%82%D0%BE%D0%BF%D0%BE%D1%80%D1%82%D1%80%D0%B5%D1%82_%28%D0%BA%D0%B0%D1%80%D1%82%D0%B8%D0%BD%D0%B0_%D0%BD%D0%B0_%D0%94%D0%B8%D0%BC%D0%B8%D1%82%D1%8A%D1%80_%D0%94%D0%BE%D0%B1%D1%80%D0%BE%D0%B2%D0%B8%D1%87%29.jpg/800px-%D0%90%D0%B2%D1%82%D0%BE%D0%BF%D0%BE%D1%80%D1%82%D1%80%D0%B5%D1%82_%28%D0%BA%D0%B0%D1%80%D1%82%D0%B8%D0%BD%D0%B0_%D0%BD%D0%B0_%D0%94%D0%B8%D0%BC%D0%B8%D1%82%D1%8A%D1%80_%D0%94%D0%BE%D0%B1%D1%80%D0%BE%D0%B2%D0%B8%D1%87%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938" y="1233055"/>
            <a:ext cx="3127954" cy="405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26181" y="5320145"/>
            <a:ext cx="1333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self-portrait</a:t>
            </a:r>
            <a:endParaRPr lang="bg-BG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56005" y="5642210"/>
            <a:ext cx="1499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Italian reaper</a:t>
            </a:r>
            <a:endParaRPr lang="bg-BG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640334" y="5015345"/>
            <a:ext cx="1312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Italian girls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534159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116" y="492369"/>
            <a:ext cx="9601196" cy="865162"/>
          </a:xfrm>
        </p:spPr>
        <p:txBody>
          <a:bodyPr/>
          <a:lstStyle/>
          <a:p>
            <a:r>
              <a:rPr lang="en-US" dirty="0"/>
              <a:t>Paintings by </a:t>
            </a:r>
            <a:r>
              <a:rPr lang="en-US" dirty="0" err="1"/>
              <a:t>Dimitar</a:t>
            </a:r>
            <a:r>
              <a:rPr lang="en-US" dirty="0"/>
              <a:t> </a:t>
            </a:r>
            <a:r>
              <a:rPr lang="en-US" dirty="0" err="1"/>
              <a:t>Dobrovich</a:t>
            </a:r>
            <a:endParaRPr lang="bg-BG" dirty="0"/>
          </a:p>
        </p:txBody>
      </p:sp>
      <p:pic>
        <p:nvPicPr>
          <p:cNvPr id="3" name="Picture 10" descr="https://upload.wikimedia.org/wikipedia/commons/thumb/8/82/%D0%95%D0%B2%D0%B3%D0%B5%D0%BD%D0%B8%D1%83%D1%81_%D0%92%D1%83%D0%BB%D0%B3%D0%B0%D1%80%D0%B8%D1%81.jpg/800px-%D0%95%D0%B2%D0%B3%D0%B5%D0%BD%D0%B8%D1%83%D1%81_%D0%92%D1%83%D0%BB%D0%B3%D0%B0%D1%80%D0%B8%D1%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71" y="1628868"/>
            <a:ext cx="2984056" cy="3879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s://upload.wikimedia.org/wikipedia/commons/f/fc/Dimitar_Dobrovich_-_Portret_na_momich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371" y="1517232"/>
            <a:ext cx="3086388" cy="387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ttps://upload.wikimedia.org/wikipedia/commons/0/05/DOMVRIADIS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986" y="1556610"/>
            <a:ext cx="2756314" cy="372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38126" y="5464233"/>
            <a:ext cx="2962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b="1" dirty="0" smtClean="0"/>
              <a:t>„</a:t>
            </a:r>
            <a:r>
              <a:rPr lang="en-US" b="1" dirty="0"/>
              <a:t> A girl in a Greek costume</a:t>
            </a:r>
            <a:r>
              <a:rPr lang="bg-BG" b="1" dirty="0" smtClean="0"/>
              <a:t>“</a:t>
            </a:r>
            <a:endParaRPr lang="bg-BG" b="1" dirty="0"/>
          </a:p>
        </p:txBody>
      </p:sp>
      <p:sp>
        <p:nvSpPr>
          <p:cNvPr id="8" name="Rectangle 7"/>
          <p:cNvSpPr/>
          <p:nvPr/>
        </p:nvSpPr>
        <p:spPr>
          <a:xfrm>
            <a:off x="5374791" y="5442362"/>
            <a:ext cx="1778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Portrait of a girl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09706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457" y="391289"/>
            <a:ext cx="6920131" cy="94514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 smtClean="0"/>
              <a:t>Mischo</a:t>
            </a:r>
            <a:r>
              <a:rPr lang="en-US" sz="2800" b="1" dirty="0" smtClean="0"/>
              <a:t> </a:t>
            </a:r>
            <a:r>
              <a:rPr lang="bg-BG" sz="2800" b="1" dirty="0" smtClean="0"/>
              <a:t> </a:t>
            </a:r>
            <a:r>
              <a:rPr lang="en-US" sz="2800" b="1" dirty="0" err="1" smtClean="0"/>
              <a:t>Todorov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(1890-1967)</a:t>
            </a:r>
            <a:endParaRPr lang="bg-BG" sz="2800" b="1" dirty="0"/>
          </a:p>
        </p:txBody>
      </p:sp>
      <p:pic>
        <p:nvPicPr>
          <p:cNvPr id="44034" name="Picture 2" descr="https://blog.zora-sliven.net/wp-content/uploads/2019/04/30762755_1750691011659094_7722166853916688384_n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83" y="1609219"/>
            <a:ext cx="4609663" cy="354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006180" y="1517841"/>
            <a:ext cx="6580909" cy="227532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/>
              <a:t>Born in </a:t>
            </a:r>
            <a:r>
              <a:rPr lang="en-US" dirty="0" smtClean="0"/>
              <a:t>Sliven</a:t>
            </a:r>
          </a:p>
          <a:p>
            <a:r>
              <a:rPr lang="en-US" dirty="0" smtClean="0"/>
              <a:t>He </a:t>
            </a:r>
            <a:r>
              <a:rPr lang="en-US" dirty="0"/>
              <a:t>studied music in Geneva, Switzerland and Dresden, </a:t>
            </a:r>
            <a:r>
              <a:rPr lang="en-US" dirty="0" smtClean="0"/>
              <a:t>Germany</a:t>
            </a:r>
          </a:p>
          <a:p>
            <a:r>
              <a:rPr lang="en-US" dirty="0" smtClean="0"/>
              <a:t>works </a:t>
            </a:r>
            <a:r>
              <a:rPr lang="en-US" dirty="0"/>
              <a:t>as a music teacher at the Sliven Boys' High School</a:t>
            </a:r>
            <a:endParaRPr lang="ru-RU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999689" y="5223163"/>
            <a:ext cx="28864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Bulgarian composer</a:t>
            </a:r>
            <a:r>
              <a:rPr lang="en-US" sz="2400" b="1" dirty="0" smtClean="0"/>
              <a:t>,</a:t>
            </a:r>
          </a:p>
          <a:p>
            <a:pPr algn="ctr"/>
            <a:r>
              <a:rPr lang="en-US" sz="2400" b="1" dirty="0" smtClean="0"/>
              <a:t>pianist</a:t>
            </a:r>
            <a:r>
              <a:rPr lang="en-US" sz="2400" b="1" dirty="0"/>
              <a:t>, conductor</a:t>
            </a:r>
            <a:endParaRPr lang="bg-BG" sz="2400" b="1" dirty="0"/>
          </a:p>
        </p:txBody>
      </p:sp>
      <p:pic>
        <p:nvPicPr>
          <p:cNvPr id="7" name="Picture 2" descr="Къщата на Мишо Тодоров - Сливен | Опознай.b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364" y="3944790"/>
            <a:ext cx="5181600" cy="291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5311" y="4003964"/>
            <a:ext cx="1731093" cy="27522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08072" y="6234546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House of </a:t>
            </a:r>
            <a:r>
              <a:rPr lang="en-US" sz="2400" b="1" dirty="0" err="1">
                <a:solidFill>
                  <a:schemeClr val="bg1"/>
                </a:solidFill>
              </a:rPr>
              <a:t>Misho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Todorov</a:t>
            </a:r>
            <a:endParaRPr lang="bg-BG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6291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32" y="550990"/>
            <a:ext cx="10515600" cy="105272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Prof. Dr. </a:t>
            </a:r>
            <a:r>
              <a:rPr lang="en-US" b="1" dirty="0" err="1"/>
              <a:t>Dimitar</a:t>
            </a:r>
            <a:r>
              <a:rPr lang="en-US" b="1" dirty="0"/>
              <a:t> </a:t>
            </a:r>
            <a:r>
              <a:rPr lang="en-US" b="1" dirty="0" err="1" smtClean="0"/>
              <a:t>Tabakov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(</a:t>
            </a:r>
            <a:r>
              <a:rPr lang="bg-BG" b="1" dirty="0" smtClean="0"/>
              <a:t>1879-1973</a:t>
            </a:r>
            <a:r>
              <a:rPr lang="en-US" b="1" dirty="0" smtClean="0"/>
              <a:t>)</a:t>
            </a:r>
            <a:endParaRPr lang="bg-BG" b="1" dirty="0"/>
          </a:p>
        </p:txBody>
      </p:sp>
      <p:pic>
        <p:nvPicPr>
          <p:cNvPr id="20482" name="Picture 2" descr="Димитър Табаков – Биография | Математиката и информатиката в Българи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18" y="1382281"/>
            <a:ext cx="3151437" cy="377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978236" y="2171989"/>
            <a:ext cx="5181600" cy="2954193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/>
              <a:t>Born in </a:t>
            </a:r>
            <a:r>
              <a:rPr lang="en-US" dirty="0" smtClean="0"/>
              <a:t>Sliven</a:t>
            </a:r>
          </a:p>
          <a:p>
            <a:r>
              <a:rPr lang="en-US" dirty="0" smtClean="0"/>
              <a:t>He </a:t>
            </a:r>
            <a:r>
              <a:rPr lang="en-US" dirty="0"/>
              <a:t>graduated from the Sliven Boys' High </a:t>
            </a:r>
            <a:r>
              <a:rPr lang="en-US" dirty="0" smtClean="0"/>
              <a:t>School</a:t>
            </a:r>
          </a:p>
          <a:p>
            <a:r>
              <a:rPr lang="en-US" dirty="0" smtClean="0"/>
              <a:t>He </a:t>
            </a:r>
            <a:r>
              <a:rPr lang="en-US" dirty="0"/>
              <a:t>graduated from Sofia </a:t>
            </a:r>
            <a:r>
              <a:rPr lang="en-US" dirty="0" smtClean="0"/>
              <a:t>University</a:t>
            </a:r>
          </a:p>
          <a:p>
            <a:r>
              <a:rPr lang="en-US" dirty="0" smtClean="0"/>
              <a:t>He </a:t>
            </a:r>
            <a:r>
              <a:rPr lang="en-US" dirty="0"/>
              <a:t>specializes in Strasbourg</a:t>
            </a:r>
            <a:endParaRPr lang="bg-BG" dirty="0"/>
          </a:p>
        </p:txBody>
      </p:sp>
      <p:sp>
        <p:nvSpPr>
          <p:cNvPr id="6" name="TextBox 5"/>
          <p:cNvSpPr txBox="1"/>
          <p:nvPr/>
        </p:nvSpPr>
        <p:spPr>
          <a:xfrm>
            <a:off x="636242" y="5204195"/>
            <a:ext cx="57000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 </a:t>
            </a:r>
            <a:r>
              <a:rPr lang="en-US" sz="2400" b="1" dirty="0"/>
              <a:t>Bulgarian scientist, </a:t>
            </a:r>
            <a:r>
              <a:rPr lang="en-US" sz="2400" b="1" dirty="0" smtClean="0"/>
              <a:t>mathematician</a:t>
            </a:r>
          </a:p>
          <a:p>
            <a:r>
              <a:rPr lang="en-US" sz="2400" b="1" dirty="0" smtClean="0"/>
              <a:t>Author </a:t>
            </a:r>
            <a:r>
              <a:rPr lang="en-US" sz="2400" b="1" dirty="0"/>
              <a:t>of many textbooks in mathematics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1685381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64214" y="419424"/>
            <a:ext cx="9601196" cy="13038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Doc</a:t>
            </a:r>
            <a:r>
              <a:rPr lang="bg-BG" dirty="0" smtClean="0"/>
              <a:t> </a:t>
            </a:r>
            <a:r>
              <a:rPr lang="en-US" dirty="0" smtClean="0"/>
              <a:t>Ivan </a:t>
            </a:r>
            <a:r>
              <a:rPr lang="en-US" dirty="0" err="1" smtClean="0"/>
              <a:t>Seliminski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en-US" dirty="0" smtClean="0"/>
              <a:t>(1799-1866)</a:t>
            </a:r>
            <a:endParaRPr lang="bg-BG" dirty="0"/>
          </a:p>
        </p:txBody>
      </p:sp>
      <p:pic>
        <p:nvPicPr>
          <p:cNvPr id="22530" name="Picture 2" descr="МБАЛ &quot;Д-р Иван Селимински&quot; АД - гр. Сливен | &quot;Наследството&quot; - духовно и  материално на д-р Иван Селимински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83" y="1360256"/>
            <a:ext cx="2951017" cy="379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460161" y="2276430"/>
            <a:ext cx="5181600" cy="215062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Born in </a:t>
            </a:r>
            <a:r>
              <a:rPr lang="en-US" dirty="0" smtClean="0"/>
              <a:t>Sliven</a:t>
            </a:r>
          </a:p>
          <a:p>
            <a:r>
              <a:rPr lang="en-US" dirty="0" smtClean="0"/>
              <a:t>He </a:t>
            </a:r>
            <a:r>
              <a:rPr lang="en-US" dirty="0"/>
              <a:t>graduated from the Greek high school in the city of </a:t>
            </a:r>
            <a:r>
              <a:rPr lang="en-US" dirty="0" err="1"/>
              <a:t>Kidonia</a:t>
            </a:r>
            <a:r>
              <a:rPr lang="en-US" dirty="0"/>
              <a:t>, Asia </a:t>
            </a:r>
            <a:r>
              <a:rPr lang="en-US" dirty="0" smtClean="0"/>
              <a:t>Minor</a:t>
            </a:r>
          </a:p>
          <a:p>
            <a:r>
              <a:rPr lang="en-US" dirty="0" smtClean="0"/>
              <a:t>He </a:t>
            </a:r>
            <a:r>
              <a:rPr lang="en-US" dirty="0"/>
              <a:t>graduated in medicine in Athens</a:t>
            </a:r>
            <a:endParaRPr lang="bg-BG" dirty="0"/>
          </a:p>
        </p:txBody>
      </p:sp>
      <p:sp>
        <p:nvSpPr>
          <p:cNvPr id="8" name="TextBox 7"/>
          <p:cNvSpPr txBox="1"/>
          <p:nvPr/>
        </p:nvSpPr>
        <p:spPr>
          <a:xfrm>
            <a:off x="535557" y="5180960"/>
            <a:ext cx="33295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revivalist</a:t>
            </a:r>
            <a:r>
              <a:rPr lang="en-US" sz="2400" b="1" dirty="0" smtClean="0"/>
              <a:t>,</a:t>
            </a:r>
          </a:p>
          <a:p>
            <a:pPr algn="ctr"/>
            <a:r>
              <a:rPr lang="en-US" sz="2400" b="1" dirty="0" smtClean="0"/>
              <a:t>public </a:t>
            </a:r>
            <a:r>
              <a:rPr lang="en-US" sz="2400" b="1" dirty="0"/>
              <a:t>figure and doctor</a:t>
            </a:r>
            <a:endParaRPr lang="bg-BG" sz="2400" b="1" dirty="0"/>
          </a:p>
        </p:txBody>
      </p:sp>
      <p:pic>
        <p:nvPicPr>
          <p:cNvPr id="22532" name="Picture 4" descr="Паметник на Иван Селимински в Сливен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756" y="2238382"/>
            <a:ext cx="2518353" cy="335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Иван Селимински – Уикипед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394" y="4522066"/>
            <a:ext cx="209550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649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School and hospital in Sliven are named after </a:t>
            </a:r>
            <a:r>
              <a:rPr lang="en-US" dirty="0" smtClean="0"/>
              <a:t>D</a:t>
            </a:r>
            <a:r>
              <a:rPr lang="bg-BG" dirty="0" smtClean="0"/>
              <a:t>ос</a:t>
            </a:r>
            <a:r>
              <a:rPr lang="en-US" dirty="0" smtClean="0"/>
              <a:t>. </a:t>
            </a:r>
            <a:r>
              <a:rPr lang="en-US" dirty="0"/>
              <a:t>Ivan </a:t>
            </a:r>
            <a:r>
              <a:rPr lang="en-US" dirty="0" err="1"/>
              <a:t>Seliminski</a:t>
            </a:r>
            <a:endParaRPr lang="bg-BG" dirty="0"/>
          </a:p>
        </p:txBody>
      </p:sp>
      <p:pic>
        <p:nvPicPr>
          <p:cNvPr id="23554" name="Picture 2" descr="Teach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125" y="2719663"/>
            <a:ext cx="5466760" cy="236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Доброто го има: Събрани са средствата за закупуване на два дезинфекционни  апарата за болницата в Сливен - България - DarikNews.b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9712" y="2419961"/>
            <a:ext cx="4396980" cy="330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416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53" y="574169"/>
            <a:ext cx="9601196" cy="13038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Panayot</a:t>
            </a:r>
            <a:r>
              <a:rPr lang="en-US" dirty="0" smtClean="0"/>
              <a:t> </a:t>
            </a:r>
            <a:r>
              <a:rPr lang="en-US" dirty="0" err="1" smtClean="0"/>
              <a:t>Hitov</a:t>
            </a:r>
            <a:r>
              <a:rPr lang="bg-BG" dirty="0"/>
              <a:t/>
            </a:r>
            <a:br>
              <a:rPr lang="bg-BG" dirty="0"/>
            </a:br>
            <a:r>
              <a:rPr lang="en-US" dirty="0" smtClean="0"/>
              <a:t>(1830-1918)</a:t>
            </a:r>
            <a:endParaRPr lang="bg-BG" dirty="0"/>
          </a:p>
        </p:txBody>
      </p:sp>
      <p:pic>
        <p:nvPicPr>
          <p:cNvPr id="24578" name="Picture 2" descr="https://upload.wikimedia.org/wikipedia/commons/1/15/Hitov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4" y="1411357"/>
            <a:ext cx="2716357" cy="394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6" name="Picture 10" descr="Facebook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38"/>
          <a:stretch/>
        </p:blipFill>
        <p:spPr bwMode="auto">
          <a:xfrm>
            <a:off x="8390108" y="2644932"/>
            <a:ext cx="3048135" cy="281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29321" y="5426720"/>
            <a:ext cx="2964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Haidutin</a:t>
            </a:r>
            <a:r>
              <a:rPr lang="en-US" b="1" dirty="0"/>
              <a:t>, revolutionary and voivode</a:t>
            </a:r>
            <a:endParaRPr lang="bg-BG" b="1" dirty="0"/>
          </a:p>
        </p:txBody>
      </p:sp>
      <p:pic>
        <p:nvPicPr>
          <p:cNvPr id="24582" name="Picture 6" descr="Блогът на jivko1128 :: Панайот Хитов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46"/>
          <a:stretch/>
        </p:blipFill>
        <p:spPr bwMode="auto">
          <a:xfrm>
            <a:off x="4037831" y="2075741"/>
            <a:ext cx="3973080" cy="250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19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7605" y="531966"/>
            <a:ext cx="5316413" cy="13038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Prodan</a:t>
            </a:r>
            <a:r>
              <a:rPr lang="en-US" dirty="0" smtClean="0"/>
              <a:t> </a:t>
            </a:r>
            <a:r>
              <a:rPr lang="en-US" dirty="0" err="1" smtClean="0"/>
              <a:t>Tarakchiev</a:t>
            </a:r>
            <a:r>
              <a:rPr lang="bg-BG" dirty="0"/>
              <a:t/>
            </a:r>
            <a:br>
              <a:rPr lang="bg-BG" dirty="0"/>
            </a:br>
            <a:r>
              <a:rPr lang="en-US" dirty="0" smtClean="0"/>
              <a:t>(</a:t>
            </a:r>
            <a:r>
              <a:rPr lang="bg-BG" dirty="0" smtClean="0"/>
              <a:t>1885-1957</a:t>
            </a:r>
            <a:r>
              <a:rPr lang="en-US" dirty="0" smtClean="0"/>
              <a:t>)</a:t>
            </a:r>
            <a:endParaRPr lang="bg-BG" dirty="0"/>
          </a:p>
        </p:txBody>
      </p:sp>
      <p:pic>
        <p:nvPicPr>
          <p:cNvPr id="25604" name="Picture 4" descr="Продан Таракчиев – едно незабравимо име от военната ни истори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69" y="1861512"/>
            <a:ext cx="48768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0674" y="1459865"/>
            <a:ext cx="5181600" cy="2095211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/>
              <a:t>Born in </a:t>
            </a:r>
            <a:r>
              <a:rPr lang="en-US" dirty="0" smtClean="0"/>
              <a:t>Sliven</a:t>
            </a:r>
          </a:p>
          <a:p>
            <a:r>
              <a:rPr lang="en-US" dirty="0" smtClean="0"/>
              <a:t>He </a:t>
            </a:r>
            <a:r>
              <a:rPr lang="en-US" dirty="0"/>
              <a:t>studies at the Second Primary School "</a:t>
            </a:r>
            <a:r>
              <a:rPr lang="en-US" dirty="0" err="1"/>
              <a:t>Hristo</a:t>
            </a:r>
            <a:r>
              <a:rPr lang="en-US" dirty="0"/>
              <a:t> </a:t>
            </a:r>
            <a:r>
              <a:rPr lang="en-US" dirty="0" err="1" smtClean="0"/>
              <a:t>Botev</a:t>
            </a:r>
            <a:r>
              <a:rPr lang="en-US" dirty="0" smtClean="0"/>
              <a:t>“</a:t>
            </a:r>
          </a:p>
          <a:p>
            <a:r>
              <a:rPr lang="en-US" dirty="0" smtClean="0"/>
              <a:t>He </a:t>
            </a:r>
            <a:r>
              <a:rPr lang="en-US" dirty="0"/>
              <a:t>graduated from the military school</a:t>
            </a:r>
            <a:endParaRPr lang="bg-BG" dirty="0"/>
          </a:p>
        </p:txBody>
      </p:sp>
      <p:sp>
        <p:nvSpPr>
          <p:cNvPr id="5" name="TextBox 4"/>
          <p:cNvSpPr txBox="1"/>
          <p:nvPr/>
        </p:nvSpPr>
        <p:spPr>
          <a:xfrm>
            <a:off x="1033815" y="4889140"/>
            <a:ext cx="6664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Bulgarian officer, among the first Bulgarian </a:t>
            </a:r>
            <a:r>
              <a:rPr lang="en-US" sz="2400" b="1" dirty="0" smtClean="0"/>
              <a:t>pilots</a:t>
            </a:r>
          </a:p>
          <a:p>
            <a:pPr algn="ctr"/>
            <a:r>
              <a:rPr lang="en-US" sz="2400" b="1" dirty="0" smtClean="0"/>
              <a:t> and creators </a:t>
            </a:r>
            <a:r>
              <a:rPr lang="en-US" sz="2400" b="1" dirty="0"/>
              <a:t>of the Bulgarian military aviation.</a:t>
            </a:r>
            <a:endParaRPr lang="bg-BG" sz="2400" b="1" dirty="0"/>
          </a:p>
        </p:txBody>
      </p:sp>
      <p:pic>
        <p:nvPicPr>
          <p:cNvPr id="10" name="Picture 2" descr="Паметна плоча на полк. Продан Таракчиев на стената на читалище Хаджи Димитър в кв. Клуцохор, Сливен. Открита е през 2012 г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291" y="3563433"/>
            <a:ext cx="2476516" cy="2792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973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8098" y="546033"/>
            <a:ext cx="6324598" cy="13038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Sava </a:t>
            </a:r>
            <a:r>
              <a:rPr lang="en-US" dirty="0" err="1" smtClean="0"/>
              <a:t>Dobroplodni</a:t>
            </a:r>
            <a:r>
              <a:rPr lang="bg-BG" dirty="0"/>
              <a:t/>
            </a:r>
            <a:br>
              <a:rPr lang="bg-BG" dirty="0"/>
            </a:br>
            <a:r>
              <a:rPr lang="en-US" dirty="0" smtClean="0"/>
              <a:t>(</a:t>
            </a:r>
            <a:r>
              <a:rPr lang="bg-BG" dirty="0" smtClean="0"/>
              <a:t>1820-1894</a:t>
            </a:r>
            <a:r>
              <a:rPr lang="en-US" dirty="0" smtClean="0"/>
              <a:t>)</a:t>
            </a:r>
            <a:endParaRPr lang="bg-BG" dirty="0"/>
          </a:p>
        </p:txBody>
      </p:sp>
      <p:pic>
        <p:nvPicPr>
          <p:cNvPr id="27650" name="Picture 2" descr="https://upload.wikimedia.org/wikipedia/commons/5/5c/Sava-Dobroplodn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221" y="862628"/>
            <a:ext cx="337272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Ремонтират емблематичен за Сливен архитектурен паметник - Труд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346" y="2013378"/>
            <a:ext cx="5181600" cy="350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8963" y="5522422"/>
            <a:ext cx="4315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Bulgarian writer,  </a:t>
            </a:r>
            <a:endParaRPr lang="en-US" b="1" dirty="0" smtClean="0"/>
          </a:p>
          <a:p>
            <a:pPr algn="ctr"/>
            <a:r>
              <a:rPr lang="en-US" b="1" dirty="0" smtClean="0"/>
              <a:t>theatrical </a:t>
            </a:r>
            <a:r>
              <a:rPr lang="en-US" b="1" dirty="0"/>
              <a:t>figure, public figure and teacher</a:t>
            </a:r>
            <a:endParaRPr lang="bg-BG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20946" y="5594679"/>
            <a:ext cx="40808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The library in Sliven bears his name</a:t>
            </a:r>
            <a:endParaRPr lang="bg-BG" sz="2000" b="1" dirty="0"/>
          </a:p>
        </p:txBody>
      </p:sp>
    </p:spTree>
    <p:extLst>
      <p:ext uri="{BB962C8B-B14F-4D97-AF65-F5344CB8AC3E}">
        <p14:creationId xmlns:p14="http://schemas.microsoft.com/office/powerpoint/2010/main" val="18122423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5217" y="377221"/>
            <a:ext cx="6352733" cy="13038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Simeon </a:t>
            </a:r>
            <a:r>
              <a:rPr lang="en-US" b="1" dirty="0" err="1" smtClean="0"/>
              <a:t>Tabakov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(</a:t>
            </a:r>
            <a:r>
              <a:rPr lang="bg-BG" b="1" dirty="0" smtClean="0"/>
              <a:t>1880-1918</a:t>
            </a:r>
            <a:r>
              <a:rPr lang="en-US" b="1" dirty="0" smtClean="0"/>
              <a:t>)</a:t>
            </a:r>
            <a:endParaRPr lang="bg-BG" b="1" dirty="0"/>
          </a:p>
        </p:txBody>
      </p:sp>
      <p:pic>
        <p:nvPicPr>
          <p:cNvPr id="28674" name="Picture 2" descr="Симеон х. Киров ТАБАКОВ (1882 - 1918) - Genealogy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98" y="915062"/>
            <a:ext cx="323075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8477" y="1558339"/>
            <a:ext cx="5181600" cy="833169"/>
          </a:xfrm>
        </p:spPr>
        <p:txBody>
          <a:bodyPr/>
          <a:lstStyle/>
          <a:p>
            <a:r>
              <a:rPr lang="en-US"/>
              <a:t>Author of a three-volume history of the town of Sliven</a:t>
            </a:r>
            <a:endParaRPr lang="bg-BG" dirty="0"/>
          </a:p>
        </p:txBody>
      </p:sp>
      <p:sp>
        <p:nvSpPr>
          <p:cNvPr id="5" name="TextBox 4"/>
          <p:cNvSpPr txBox="1"/>
          <p:nvPr/>
        </p:nvSpPr>
        <p:spPr>
          <a:xfrm>
            <a:off x="911644" y="5381104"/>
            <a:ext cx="35779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Bulgarian diplomat</a:t>
            </a:r>
            <a:r>
              <a:rPr lang="en-US" sz="2400" b="1" dirty="0" smtClean="0"/>
              <a:t>,</a:t>
            </a:r>
          </a:p>
          <a:p>
            <a:pPr algn="ctr"/>
            <a:r>
              <a:rPr lang="en-US" sz="2400" b="1" dirty="0" smtClean="0"/>
              <a:t>lawyer </a:t>
            </a:r>
            <a:r>
              <a:rPr lang="en-US" sz="2400" b="1" dirty="0"/>
              <a:t>and local historian.</a:t>
            </a:r>
            <a:endParaRPr lang="bg-BG" sz="2400" b="1" dirty="0"/>
          </a:p>
        </p:txBody>
      </p:sp>
      <p:pic>
        <p:nvPicPr>
          <p:cNvPr id="28676" name="Picture 4" descr="Опит за история на град Сливен. Том 1 - Симеон Табак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402" y="2414952"/>
            <a:ext cx="2492625" cy="365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6" descr="общността.com | Опит за история на град Сливен том I - Симеон Табако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356" y="2573108"/>
            <a:ext cx="2131714" cy="337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89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888" y="807960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dirty="0"/>
              <a:t>The Historical Museum in Sliven is named after Simeon </a:t>
            </a:r>
            <a:r>
              <a:rPr lang="en-US" dirty="0" err="1"/>
              <a:t>Tabakov</a:t>
            </a:r>
            <a:endParaRPr lang="bg-BG" dirty="0"/>
          </a:p>
        </p:txBody>
      </p:sp>
      <p:pic>
        <p:nvPicPr>
          <p:cNvPr id="29698" name="Picture 2" descr="Сливенският исторически музей ще носи името на д-р Симеон Табаков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73" y="2298917"/>
            <a:ext cx="48768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Исторически музей 1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34125" y="2560638"/>
            <a:ext cx="4413250" cy="3309937"/>
          </a:xfrm>
        </p:spPr>
      </p:pic>
    </p:spTree>
    <p:extLst>
      <p:ext uri="{BB962C8B-B14F-4D97-AF65-F5344CB8AC3E}">
        <p14:creationId xmlns:p14="http://schemas.microsoft.com/office/powerpoint/2010/main" val="1693994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818" y="537029"/>
            <a:ext cx="10515600" cy="90427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Sirak</a:t>
            </a:r>
            <a:r>
              <a:rPr lang="en-US" dirty="0" smtClean="0"/>
              <a:t> </a:t>
            </a:r>
            <a:r>
              <a:rPr lang="en-US" dirty="0" err="1" smtClean="0"/>
              <a:t>Skitnik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(1883-1943)</a:t>
            </a:r>
            <a:endParaRPr lang="bg-BG" dirty="0"/>
          </a:p>
        </p:txBody>
      </p:sp>
      <p:pic>
        <p:nvPicPr>
          <p:cNvPr id="30722" name="Picture 2" descr="https://upload.wikimedia.org/wikipedia/commons/thumb/5/5a/Sirak_Skitnik.jpg/320px-Sirak_Skitnik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724" y="1182378"/>
            <a:ext cx="279043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51626" y="5535223"/>
            <a:ext cx="40997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the Bulgarian </a:t>
            </a:r>
            <a:r>
              <a:rPr lang="en-US" sz="2400" b="1" dirty="0" smtClean="0"/>
              <a:t>writer and </a:t>
            </a:r>
            <a:r>
              <a:rPr lang="en-US" sz="2400" b="1" dirty="0"/>
              <a:t>artist</a:t>
            </a:r>
            <a:endParaRPr lang="bg-BG" sz="2400" b="1" dirty="0"/>
          </a:p>
        </p:txBody>
      </p:sp>
      <p:pic>
        <p:nvPicPr>
          <p:cNvPr id="30724" name="Picture 4" descr="Връчват наградата „Сирак Скитник“ на 24 октомври |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43" y="2048492"/>
            <a:ext cx="4494465" cy="306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79408" y="5303652"/>
            <a:ext cx="2861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Gallery </a:t>
            </a:r>
            <a:r>
              <a:rPr lang="en-US" sz="2400" b="1" dirty="0" err="1" smtClean="0"/>
              <a:t>Sirak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Skitnik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572846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8790" y="365761"/>
            <a:ext cx="10515600" cy="1083212"/>
          </a:xfrm>
        </p:spPr>
        <p:txBody>
          <a:bodyPr/>
          <a:lstStyle/>
          <a:p>
            <a:r>
              <a:rPr lang="en-US" dirty="0"/>
              <a:t>Paintings by </a:t>
            </a:r>
            <a:r>
              <a:rPr lang="en-US" dirty="0" err="1" smtClean="0"/>
              <a:t>Sirak</a:t>
            </a:r>
            <a:r>
              <a:rPr lang="en-US" dirty="0" smtClean="0"/>
              <a:t> </a:t>
            </a:r>
            <a:r>
              <a:rPr lang="en-US" dirty="0" err="1" smtClean="0"/>
              <a:t>Skitnik</a:t>
            </a:r>
            <a:endParaRPr lang="bg-BG" dirty="0"/>
          </a:p>
        </p:txBody>
      </p:sp>
      <p:pic>
        <p:nvPicPr>
          <p:cNvPr id="31746" name="Picture 2" descr="https://conservative.bg/wp-content/uploads/2021/03/f06c5c99e4cdd815f664d66ec7ead6c3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7" r="9224"/>
          <a:stretch/>
        </p:blipFill>
        <p:spPr bwMode="auto">
          <a:xfrm>
            <a:off x="669705" y="1276204"/>
            <a:ext cx="4100947" cy="285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https://conservative.bg/wp-content/uploads/2021/03/24068013_1543300079096796_2809812942217416154_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648" y="3366577"/>
            <a:ext cx="4204854" cy="2959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0" name="Picture 6" descr="Сирак Скитник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8" t="3591" r="5233" b="5493"/>
          <a:stretch/>
        </p:blipFill>
        <p:spPr bwMode="auto">
          <a:xfrm>
            <a:off x="6583678" y="1491176"/>
            <a:ext cx="4909625" cy="344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46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763" y="2748106"/>
            <a:ext cx="10515600" cy="1325563"/>
          </a:xfrm>
        </p:spPr>
        <p:txBody>
          <a:bodyPr/>
          <a:lstStyle/>
          <a:p>
            <a:r>
              <a:rPr lang="en-US" b="1" dirty="0"/>
              <a:t>Born in Sliven after 1900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42978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Сватбата на Виолета Гиндева - бунт срещу соцсистемата - 168 Час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813" y="1412515"/>
            <a:ext cx="51816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Зуека стана художник - Култура - Стандарт Нюз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449" y="884165"/>
            <a:ext cx="4286250" cy="364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64062" y="4566723"/>
            <a:ext cx="481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Violeta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Gindeva</a:t>
            </a:r>
            <a:r>
              <a:rPr lang="en-US" sz="2400" b="1" dirty="0" smtClean="0"/>
              <a:t> </a:t>
            </a:r>
            <a:r>
              <a:rPr lang="bg-BG" sz="2400" b="1" dirty="0" smtClean="0"/>
              <a:t>– </a:t>
            </a:r>
            <a:r>
              <a:rPr lang="en-US" sz="2400" b="1" dirty="0"/>
              <a:t>Bulgarian actress</a:t>
            </a:r>
            <a:endParaRPr lang="bg-BG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456219" y="4841834"/>
            <a:ext cx="50653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Vasil </a:t>
            </a:r>
            <a:r>
              <a:rPr lang="en-US" sz="2400" b="1" dirty="0" err="1" smtClean="0"/>
              <a:t>Vasilev</a:t>
            </a:r>
            <a:r>
              <a:rPr lang="en-US" sz="2400" b="1" dirty="0" smtClean="0"/>
              <a:t>- </a:t>
            </a:r>
            <a:r>
              <a:rPr lang="en-US" sz="2400" b="1" dirty="0" err="1" smtClean="0"/>
              <a:t>Zueka</a:t>
            </a:r>
            <a:r>
              <a:rPr lang="en-US" sz="2400" b="1" dirty="0" smtClean="0"/>
              <a:t>-</a:t>
            </a:r>
            <a:r>
              <a:rPr lang="bg-BG" sz="2400" b="1" dirty="0" smtClean="0"/>
              <a:t> </a:t>
            </a:r>
            <a:r>
              <a:rPr lang="en-US" sz="2400" b="1" dirty="0"/>
              <a:t>Bulgarian </a:t>
            </a:r>
            <a:r>
              <a:rPr lang="en-US" sz="2400" b="1" dirty="0" smtClean="0"/>
              <a:t>actor</a:t>
            </a:r>
          </a:p>
          <a:p>
            <a:r>
              <a:rPr lang="en-US" sz="2400" b="1" dirty="0" smtClean="0"/>
              <a:t>He </a:t>
            </a:r>
            <a:r>
              <a:rPr lang="en-US" sz="2400" b="1" dirty="0"/>
              <a:t>graduated from our school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244486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177" y="24235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en-US" sz="3600" b="1" dirty="0" err="1" smtClean="0"/>
              <a:t>Damyan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Damyanov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(1935-1999)</a:t>
            </a:r>
            <a:r>
              <a:rPr lang="bg-BG" sz="3600" b="1" dirty="0"/>
              <a:t/>
            </a:r>
            <a:br>
              <a:rPr lang="bg-BG" sz="3600" b="1" dirty="0"/>
            </a:br>
            <a:endParaRPr lang="bg-BG" sz="3600" b="1" dirty="0"/>
          </a:p>
        </p:txBody>
      </p:sp>
      <p:pic>
        <p:nvPicPr>
          <p:cNvPr id="34818" name="Picture 2" descr="Загубил всичко, не загубвай себе си - ДАМЯН ДАМЯНОВ | Readatory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97" y="1394224"/>
            <a:ext cx="5181600" cy="2957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4" descr="Мемориална чешма в памет на Дамян Дамянов - Сливен | Опознай.b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824" y="4161961"/>
            <a:ext cx="3840931" cy="219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7018" y="4571999"/>
            <a:ext cx="2114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Bulgarian poet</a:t>
            </a:r>
            <a:endParaRPr lang="bg-BG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2715" y="4983540"/>
            <a:ext cx="43742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hlinkClick r:id="rId4"/>
              </a:rPr>
              <a:t/>
            </a:r>
            <a:br>
              <a:rPr lang="ru-RU" sz="2400" b="1" dirty="0">
                <a:hlinkClick r:id="rId4"/>
              </a:rPr>
            </a:br>
            <a:r>
              <a:rPr lang="en-US" sz="2400" b="1" dirty="0"/>
              <a:t>Memorial </a:t>
            </a:r>
            <a:r>
              <a:rPr lang="en-US" sz="2400" b="1" dirty="0" err="1" smtClean="0"/>
              <a:t>fountainin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 </a:t>
            </a:r>
            <a:r>
              <a:rPr lang="en-US" sz="2400" b="1" dirty="0"/>
              <a:t>memory of </a:t>
            </a:r>
            <a:r>
              <a:rPr lang="en-US" sz="2400" b="1" dirty="0" err="1"/>
              <a:t>Damyan</a:t>
            </a:r>
            <a:r>
              <a:rPr lang="en-US" sz="2400" b="1" dirty="0"/>
              <a:t> </a:t>
            </a:r>
            <a:r>
              <a:rPr lang="en-US" sz="2400" b="1" dirty="0" err="1"/>
              <a:t>Damyanov</a:t>
            </a:r>
            <a:endParaRPr lang="bg-BG" sz="2400" b="1" dirty="0"/>
          </a:p>
        </p:txBody>
      </p:sp>
      <p:pic>
        <p:nvPicPr>
          <p:cNvPr id="34822" name="Picture 6" descr="Хуманитарната гимназия почете патрона си със специален час на класа и цветя  пред паметната плоча на Дамян Дамянов |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5" t="3790" r="17314" b="8159"/>
          <a:stretch/>
        </p:blipFill>
        <p:spPr bwMode="auto">
          <a:xfrm>
            <a:off x="8122182" y="994229"/>
            <a:ext cx="3446363" cy="422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483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7944" y="574169"/>
            <a:ext cx="9601196" cy="13038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Radoy</a:t>
            </a:r>
            <a:r>
              <a:rPr lang="en-US" b="1" dirty="0" smtClean="0"/>
              <a:t> </a:t>
            </a:r>
            <a:r>
              <a:rPr lang="en-US" b="1" dirty="0" err="1" smtClean="0"/>
              <a:t>Ralin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(1922-2004)</a:t>
            </a:r>
            <a:endParaRPr lang="bg-BG" b="1" dirty="0"/>
          </a:p>
        </p:txBody>
      </p:sp>
      <p:pic>
        <p:nvPicPr>
          <p:cNvPr id="39938" name="Picture 2" descr="Радой Ралин - 30 крилати мисли | High View Ar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26" y="2093442"/>
            <a:ext cx="48768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0" name="Picture 4" descr="Паметник в София, срещу бившия хотел „Плиска“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9657" y="1977084"/>
            <a:ext cx="2577952" cy="343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94689" y="4972503"/>
            <a:ext cx="4544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Bulgarian poet, writer and satirist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2851534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627" y="481290"/>
            <a:ext cx="3816927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 smtClean="0"/>
              <a:t>Stanka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Pencheva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(1929-2014)</a:t>
            </a:r>
            <a:endParaRPr lang="bg-BG" sz="3200" b="1" dirty="0"/>
          </a:p>
        </p:txBody>
      </p:sp>
      <p:pic>
        <p:nvPicPr>
          <p:cNvPr id="40962" name="Picture 2" descr="Станка Пенчева: три стихотворения за любовта | High View Ar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402" y="1772528"/>
            <a:ext cx="2529106" cy="381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Кеворк Кеворкян: Чирков и Мариане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654" y="1733767"/>
            <a:ext cx="5181600" cy="3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7491" y="5538835"/>
            <a:ext cx="36806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poet, journalist</a:t>
            </a:r>
            <a:r>
              <a:rPr lang="en-US" sz="2400" b="1" dirty="0" smtClean="0"/>
              <a:t>,</a:t>
            </a:r>
          </a:p>
          <a:p>
            <a:pPr algn="ctr"/>
            <a:r>
              <a:rPr lang="en-US" sz="2400" b="1" dirty="0" smtClean="0"/>
              <a:t>magazine </a:t>
            </a:r>
            <a:r>
              <a:rPr lang="en-US" sz="2400" b="1" dirty="0"/>
              <a:t>editor, translator</a:t>
            </a:r>
            <a:endParaRPr lang="bg-BG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412182" y="5347855"/>
            <a:ext cx="2781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Bulgarian journalist</a:t>
            </a:r>
            <a:endParaRPr lang="bg-BG" sz="2400" b="1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227618" y="822326"/>
            <a:ext cx="4897582" cy="729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 smtClean="0"/>
              <a:t>Kevork</a:t>
            </a:r>
            <a:r>
              <a:rPr lang="en-US" dirty="0" smtClean="0"/>
              <a:t> </a:t>
            </a:r>
            <a:r>
              <a:rPr lang="en-US" dirty="0" err="1" smtClean="0"/>
              <a:t>Kevorkyan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76350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4196" y="771116"/>
            <a:ext cx="5452401" cy="1303867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Georgi</a:t>
            </a:r>
            <a:r>
              <a:rPr lang="en-US" dirty="0" smtClean="0"/>
              <a:t> Ivanov</a:t>
            </a:r>
            <a:br>
              <a:rPr lang="en-US" dirty="0" smtClean="0"/>
            </a:br>
            <a:endParaRPr lang="bg-BG" dirty="0"/>
          </a:p>
        </p:txBody>
      </p:sp>
      <p:pic>
        <p:nvPicPr>
          <p:cNvPr id="33796" name="Picture 4" descr="Георги Иванов през 2014 г.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244" y="941569"/>
            <a:ext cx="2840928" cy="426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212" y="2907559"/>
            <a:ext cx="5476489" cy="1333211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Winner of a gold medal at the World Athletics Championships for </a:t>
            </a:r>
            <a:r>
              <a:rPr lang="en-US" dirty="0" smtClean="0"/>
              <a:t>juniors </a:t>
            </a:r>
            <a:r>
              <a:rPr lang="ru-RU" dirty="0" smtClean="0"/>
              <a:t>(2004</a:t>
            </a:r>
            <a:r>
              <a:rPr lang="en-US" dirty="0" smtClean="0"/>
              <a:t>)</a:t>
            </a:r>
            <a:endParaRPr lang="bg-BG" dirty="0"/>
          </a:p>
        </p:txBody>
      </p:sp>
      <p:sp>
        <p:nvSpPr>
          <p:cNvPr id="6" name="TextBox 5"/>
          <p:cNvSpPr txBox="1"/>
          <p:nvPr/>
        </p:nvSpPr>
        <p:spPr>
          <a:xfrm>
            <a:off x="1294015" y="5257268"/>
            <a:ext cx="27195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b="1" dirty="0"/>
              <a:t> </a:t>
            </a:r>
            <a:r>
              <a:rPr lang="en-US" sz="2400" b="1" dirty="0"/>
              <a:t> Bulgarian athlete</a:t>
            </a:r>
            <a:r>
              <a:rPr lang="en-US" sz="2400" b="1" dirty="0" smtClean="0"/>
              <a:t>,</a:t>
            </a:r>
          </a:p>
          <a:p>
            <a:r>
              <a:rPr lang="en-US" sz="2400" b="1" dirty="0" smtClean="0"/>
              <a:t>gunner</a:t>
            </a:r>
            <a:r>
              <a:rPr lang="en-US" sz="2400" b="1" dirty="0"/>
              <a:t>, Olympian</a:t>
            </a:r>
            <a:r>
              <a:rPr lang="bg-BG" sz="2400" b="1" dirty="0" smtClean="0"/>
              <a:t>.</a:t>
            </a:r>
            <a:r>
              <a:rPr lang="bg-BG" sz="2400" b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10689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4184"/>
          </a:xfrm>
        </p:spPr>
        <p:txBody>
          <a:bodyPr/>
          <a:lstStyle/>
          <a:p>
            <a:r>
              <a:rPr lang="en-US" dirty="0" err="1" smtClean="0"/>
              <a:t>Nurair</a:t>
            </a:r>
            <a:r>
              <a:rPr lang="en-US" dirty="0" smtClean="0"/>
              <a:t> </a:t>
            </a:r>
            <a:r>
              <a:rPr lang="en-US" dirty="0" err="1" smtClean="0"/>
              <a:t>Nurikyan</a:t>
            </a:r>
            <a:endParaRPr lang="bg-BG" dirty="0"/>
          </a:p>
        </p:txBody>
      </p:sp>
      <p:pic>
        <p:nvPicPr>
          <p:cNvPr id="37890" name="Picture 2" descr="Нораир Нурикян – вдигане на тежести | Спорт Framar.b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29" y="1830380"/>
            <a:ext cx="4762500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91708" y="1266329"/>
            <a:ext cx="4790581" cy="1042266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two-time Olympic </a:t>
            </a:r>
            <a:r>
              <a:rPr lang="en-US" dirty="0" err="1"/>
              <a:t>championand</a:t>
            </a:r>
            <a:r>
              <a:rPr lang="en-US" dirty="0"/>
              <a:t> weightlifting coach</a:t>
            </a:r>
            <a:endParaRPr lang="bg-BG" dirty="0"/>
          </a:p>
        </p:txBody>
      </p:sp>
      <p:pic>
        <p:nvPicPr>
          <p:cNvPr id="37892" name="Picture 4" descr="Наим забравил 800 долара в колата, преди да избяга - 24chasa.b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0"/>
          <a:stretch/>
        </p:blipFill>
        <p:spPr bwMode="auto">
          <a:xfrm>
            <a:off x="6571744" y="2458863"/>
            <a:ext cx="2909454" cy="374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037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33046"/>
            <a:ext cx="9601196" cy="66821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Stanka</a:t>
            </a:r>
            <a:r>
              <a:rPr lang="en-US" dirty="0" smtClean="0"/>
              <a:t> </a:t>
            </a:r>
            <a:r>
              <a:rPr lang="en-US" dirty="0" err="1" smtClean="0"/>
              <a:t>Zlateva</a:t>
            </a:r>
            <a:endParaRPr lang="bg-BG" dirty="0"/>
          </a:p>
        </p:txBody>
      </p:sp>
      <p:pic>
        <p:nvPicPr>
          <p:cNvPr id="41986" name="Picture 2" descr="https://upload.wikimedia.org/wikipedia/commons/thumb/a/a4/STANKA_ZLATEVA.jpg/800px-STANKA_ZLATEV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959" y="1140357"/>
            <a:ext cx="309979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4272" y="1451553"/>
            <a:ext cx="5181600" cy="1014557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Winner of two Olympic silver medals from Beijing (2008) and London (2012)</a:t>
            </a:r>
            <a:endParaRPr lang="bg-BG" dirty="0"/>
          </a:p>
        </p:txBody>
      </p:sp>
      <p:sp>
        <p:nvSpPr>
          <p:cNvPr id="5" name="TextBox 4"/>
          <p:cNvSpPr txBox="1"/>
          <p:nvPr/>
        </p:nvSpPr>
        <p:spPr>
          <a:xfrm>
            <a:off x="1396965" y="5605123"/>
            <a:ext cx="256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Bulgarian wrestler</a:t>
            </a:r>
            <a:endParaRPr lang="bg-BG" sz="2400" b="1" dirty="0"/>
          </a:p>
        </p:txBody>
      </p:sp>
      <p:pic>
        <p:nvPicPr>
          <p:cNvPr id="41988" name="Picture 4" descr="Станка Златева | Boec.BG - онлайн медия за бойни спортов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429" y="2682874"/>
            <a:ext cx="49530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338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506437"/>
            <a:ext cx="4831080" cy="819126"/>
          </a:xfrm>
        </p:spPr>
        <p:txBody>
          <a:bodyPr/>
          <a:lstStyle/>
          <a:p>
            <a:pPr algn="ctr"/>
            <a:r>
              <a:rPr lang="en-US" b="1" dirty="0" err="1" smtClean="0"/>
              <a:t>Yordan</a:t>
            </a:r>
            <a:r>
              <a:rPr lang="bg-BG" b="1" dirty="0" smtClean="0"/>
              <a:t> </a:t>
            </a:r>
            <a:r>
              <a:rPr lang="en-US" b="1" dirty="0" err="1" smtClean="0"/>
              <a:t>Lechkov</a:t>
            </a:r>
            <a:endParaRPr lang="bg-BG" b="1" dirty="0"/>
          </a:p>
        </p:txBody>
      </p:sp>
      <p:pic>
        <p:nvPicPr>
          <p:cNvPr id="43016" name="Picture 8" descr="Последни новини за Йордан Лечков - Новини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74" y="1395393"/>
            <a:ext cx="514350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0" name="Picture 2" descr="Йордан Лечков, 25 г. след онзи гол: Всички трябва заедно да работим, за да  се оправим. Сам човек е само за тоалетната - 24chasa.b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7953" y="3120378"/>
            <a:ext cx="38100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90707" y="5647540"/>
            <a:ext cx="509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Bulgarian national football player</a:t>
            </a:r>
            <a:endParaRPr lang="bg-BG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124135" y="939765"/>
            <a:ext cx="52231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He won fourth place at the 1994 FIFA World Cup in the United States with the Bulgarian national football team and participated in the 1996 European Football Championship in England.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1653038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482</TotalTime>
  <Words>800</Words>
  <Application>Microsoft Office PowerPoint</Application>
  <PresentationFormat>Widescreen</PresentationFormat>
  <Paragraphs>129</Paragraphs>
  <Slides>35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Garamond</vt:lpstr>
      <vt:lpstr>Organic</vt:lpstr>
      <vt:lpstr>PowerPoint Presentation</vt:lpstr>
      <vt:lpstr>Anton Pan (1796-1854)</vt:lpstr>
      <vt:lpstr>Aleksi Kvartirnikov (1893-1977)</vt:lpstr>
      <vt:lpstr>The courthouse in the capital</vt:lpstr>
      <vt:lpstr>Railway station in Ruse </vt:lpstr>
      <vt:lpstr>Vasil Gendov (1891-1970)</vt:lpstr>
      <vt:lpstr>Memorial plaque of Vasil Gendov in the center of Sliven</vt:lpstr>
      <vt:lpstr>Georgi Ikonomov (1846-1876)</vt:lpstr>
      <vt:lpstr>Ikonomov's house in the Sliven district of Klutsohor</vt:lpstr>
      <vt:lpstr>Georgi Mirkovich (1826-1905)</vt:lpstr>
      <vt:lpstr>Georgi Mirkovich's house in Sliven, now turned into a gallery</vt:lpstr>
      <vt:lpstr>Dimitar  Dobrovich (1816-1905)</vt:lpstr>
      <vt:lpstr>art gallery in Sliven is called Dimitar Dobrovich</vt:lpstr>
      <vt:lpstr>Paintings by Dimitar Dobrovich</vt:lpstr>
      <vt:lpstr>Paintings by Dimitar Dobrovich</vt:lpstr>
      <vt:lpstr>Mischo  Todorov (1890-1967)</vt:lpstr>
      <vt:lpstr>Prof. Dr. Dimitar Tabakov (1879-1973)</vt:lpstr>
      <vt:lpstr>Doc Ivan Seliminski (1799-1866)</vt:lpstr>
      <vt:lpstr>School and hospital in Sliven are named after Dос. Ivan Seliminski</vt:lpstr>
      <vt:lpstr>Panayot Hitov (1830-1918)</vt:lpstr>
      <vt:lpstr>Prodan Tarakchiev (1885-1957)</vt:lpstr>
      <vt:lpstr>Sava Dobroplodni (1820-1894)</vt:lpstr>
      <vt:lpstr>Simeon Tabakov (1880-1918)</vt:lpstr>
      <vt:lpstr>The Historical Museum in Sliven is named after Simeon Tabakov</vt:lpstr>
      <vt:lpstr>Sirak Skitnik (1883-1943)</vt:lpstr>
      <vt:lpstr>Paintings by Sirak Skitnik</vt:lpstr>
      <vt:lpstr>Born in Sliven after 1900</vt:lpstr>
      <vt:lpstr>PowerPoint Presentation</vt:lpstr>
      <vt:lpstr> Damyan Damyanov (1935-1999) </vt:lpstr>
      <vt:lpstr>Radoy Ralin (1922-2004)</vt:lpstr>
      <vt:lpstr>Stanka Pencheva (1929-2014)</vt:lpstr>
      <vt:lpstr>Georgi Ivanov </vt:lpstr>
      <vt:lpstr>Nurair Nurikyan</vt:lpstr>
      <vt:lpstr>Stanka Zlateva</vt:lpstr>
      <vt:lpstr>Yordan Lechkov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ИЗВЕСТНИ ЛИЧНОСТИ СВЪРЗАНИ С ГРАД СЛИВЕН</dc:title>
  <dc:creator>user</dc:creator>
  <cp:lastModifiedBy>user</cp:lastModifiedBy>
  <cp:revision>52</cp:revision>
  <dcterms:created xsi:type="dcterms:W3CDTF">2021-04-10T04:26:41Z</dcterms:created>
  <dcterms:modified xsi:type="dcterms:W3CDTF">2021-04-10T20:07:39Z</dcterms:modified>
</cp:coreProperties>
</file>